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87.png" ContentType="image/png"/>
  <Override PartName="/ppt/media/image84.jpeg" ContentType="image/jpeg"/>
  <Override PartName="/ppt/media/image82.png" ContentType="image/png"/>
  <Override PartName="/ppt/media/image81.png" ContentType="image/png"/>
  <Override PartName="/ppt/media/image16.png" ContentType="image/png"/>
  <Override PartName="/ppt/media/image86.png" ContentType="image/png"/>
  <Override PartName="/ppt/media/image5.png" ContentType="image/png"/>
  <Override PartName="/ppt/media/image42.jpeg" ContentType="image/jpeg"/>
  <Override PartName="/ppt/media/image60.png" ContentType="image/png"/>
  <Override PartName="/ppt/media/image85.png" ContentType="image/png"/>
  <Override PartName="/ppt/media/image4.png" ContentType="image/png"/>
  <Override PartName="/ppt/media/image8.png" ContentType="image/png"/>
  <Override PartName="/ppt/media/image63.png" ContentType="image/png"/>
  <Override PartName="/ppt/media/image83.png" ContentType="image/png"/>
  <Override PartName="/ppt/media/image2.png" ContentType="image/png"/>
  <Override PartName="/ppt/media/image7.png" ContentType="image/png"/>
  <Override PartName="/ppt/media/image62.png" ContentType="image/png"/>
  <Override PartName="/ppt/media/image9.png" ContentType="image/png"/>
  <Override PartName="/ppt/media/image64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34.png" ContentType="image/png"/>
  <Override PartName="/ppt/media/image80.jpeg" ContentType="image/jpe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57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49.png" ContentType="image/png"/>
  <Override PartName="/ppt/media/image23.png" ContentType="image/png"/>
  <Override PartName="/ppt/media/image48.png" ContentType="image/png"/>
  <Override PartName="/ppt/media/image22.png" ContentType="image/png"/>
  <Override PartName="/ppt/media/image47.png" ContentType="image/png"/>
  <Override PartName="/ppt/media/image21.png" ContentType="image/png"/>
  <Override PartName="/ppt/media/image46.png" ContentType="image/png"/>
  <Override PartName="/ppt/media/image20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.jpeg" ContentType="image/jpeg"/>
  <Override PartName="/ppt/media/image12.png" ContentType="image/png"/>
  <Override PartName="/ppt/media/image3.jpeg" ContentType="image/jpeg"/>
  <Override PartName="/ppt/media/image37.png" ContentType="image/png"/>
  <Override PartName="/ppt/media/image13.png" ContentType="image/png"/>
  <Override PartName="/ppt/media/image28.jpeg" ContentType="image/jpeg"/>
  <Override PartName="/ppt/media/image38.png" ContentType="image/png"/>
  <Override PartName="/ppt/media/image14.png" ContentType="image/png"/>
  <Override PartName="/ppt/media/image39.png" ContentType="image/png"/>
  <Override PartName="/ppt/media/image15.png" ContentType="image/png"/>
  <Override PartName="/ppt/media/image79.jpeg" ContentType="image/jpeg"/>
  <Override PartName="/ppt/media/image40.png" ContentType="image/png"/>
  <Override PartName="/ppt/media/image65.png" ContentType="image/png"/>
  <Override PartName="/ppt/media/image41.png" ContentType="image/png"/>
  <Override PartName="/ppt/media/image66.png" ContentType="image/png"/>
  <Override PartName="/ppt/media/image43.png" ContentType="image/png"/>
  <Override PartName="/ppt/media/image68.png" ContentType="image/png"/>
  <Override PartName="/ppt/media/image44.png" ContentType="image/png"/>
  <Override PartName="/ppt/media/image6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77.png" ContentType="image/png"/>
  <Override PartName="/ppt/media/image53.png" ContentType="image/png"/>
  <Override PartName="/ppt/media/image78.png" ContentType="image/png"/>
  <Override PartName="/ppt/media/image54.png" ContentType="image/png"/>
  <Override PartName="/ppt/media/image61.png" ContentType="image/png"/>
  <Override PartName="/ppt/media/image6.jpeg" ContentType="image/jpeg"/>
  <Override PartName="/ppt/media/image67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jpeg" ContentType="image/jpeg"/>
  <Override PartName="/ppt/media/image10.png" ContentType="image/png"/>
  <Override PartName="/ppt/media/image76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B8CB3CC-673B-48D1-927C-8A6B3FD29BF1}" type="datetime">
              <a:rPr b="0" lang="en-IN" sz="1200" spc="-1" strike="noStrike">
                <a:solidFill>
                  <a:srgbClr val="8b8b8b"/>
                </a:solidFill>
                <a:latin typeface="Calibri"/>
              </a:rPr>
              <a:t>01/11/20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04ED760-D968-40B6-867C-2FA15E3E0CBE}" type="slidenum">
              <a:rPr b="0" lang="en-IN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508680" y="-514080"/>
            <a:ext cx="3979440" cy="11315160"/>
          </a:xfrm>
          <a:prstGeom prst="rect">
            <a:avLst/>
          </a:prstGeom>
          <a:solidFill>
            <a:srgbClr val="fdd05a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3471120" y="3737160"/>
            <a:ext cx="12354120" cy="4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614"/>
              </a:lnSpc>
            </a:pPr>
            <a:r>
              <a:rPr b="0" lang="en-IN" sz="3200" spc="185" strike="noStrike">
                <a:solidFill>
                  <a:srgbClr val="e6dcca"/>
                </a:solidFill>
                <a:latin typeface="Montserrat Classic"/>
              </a:rPr>
              <a:t>TAXI SERVICE BUSINESS PARTNERSHIP PROPOSAL</a:t>
            </a:r>
            <a:endParaRPr b="0" lang="en-IN" sz="32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3471120" y="4797720"/>
            <a:ext cx="5672520" cy="13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1001"/>
              </a:lnSpc>
            </a:pPr>
            <a:r>
              <a:rPr b="0" lang="en-IN" sz="10000" spc="-1" strike="noStrike">
                <a:solidFill>
                  <a:srgbClr val="fdd05a"/>
                </a:solidFill>
                <a:latin typeface="Montserrat Classic Bold"/>
              </a:rPr>
              <a:t>PAACAB</a:t>
            </a:r>
            <a:endParaRPr b="0" lang="en-IN" sz="1000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471120" y="6703200"/>
            <a:ext cx="1220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201"/>
              </a:lnSpc>
            </a:pPr>
            <a:r>
              <a:rPr b="0" lang="en-IN" sz="2800" spc="182" strike="noStrike">
                <a:solidFill>
                  <a:srgbClr val="e6dcca"/>
                </a:solidFill>
                <a:latin typeface="Montserrat Classic"/>
              </a:rPr>
              <a:t>Presented by Masud Rana</a:t>
            </a:r>
            <a:endParaRPr b="0" lang="en-IN" sz="2800" spc="-1" strike="noStrike">
              <a:latin typeface="Arial"/>
            </a:endParaRPr>
          </a:p>
        </p:txBody>
      </p:sp>
      <p:pic>
        <p:nvPicPr>
          <p:cNvPr id="45" name="Picture 6" descr=""/>
          <p:cNvPicPr/>
          <p:nvPr/>
        </p:nvPicPr>
        <p:blipFill>
          <a:blip r:embed="rId2"/>
          <a:stretch/>
        </p:blipFill>
        <p:spPr>
          <a:xfrm>
            <a:off x="3471120" y="854280"/>
            <a:ext cx="4035240" cy="1663920"/>
          </a:xfrm>
          <a:prstGeom prst="rect">
            <a:avLst/>
          </a:prstGeom>
          <a:ln>
            <a:noFill/>
          </a:ln>
        </p:spPr>
      </p:pic>
      <p:grpSp>
        <p:nvGrpSpPr>
          <p:cNvPr id="46" name="Group 5"/>
          <p:cNvGrpSpPr/>
          <p:nvPr/>
        </p:nvGrpSpPr>
        <p:grpSpPr>
          <a:xfrm>
            <a:off x="649800" y="8668800"/>
            <a:ext cx="4758840" cy="1373400"/>
            <a:chOff x="649800" y="8668800"/>
            <a:chExt cx="4758840" cy="1373400"/>
          </a:xfrm>
        </p:grpSpPr>
        <p:sp>
          <p:nvSpPr>
            <p:cNvPr id="47" name="CustomShape 6"/>
            <p:cNvSpPr/>
            <p:nvPr/>
          </p:nvSpPr>
          <p:spPr>
            <a:xfrm>
              <a:off x="649800" y="8668800"/>
              <a:ext cx="4758840" cy="746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5882"/>
                </a:lnSpc>
              </a:pPr>
              <a:r>
                <a:rPr b="0" lang="en-IN" sz="4200" spc="-1" strike="noStrike">
                  <a:solidFill>
                    <a:srgbClr val="ffffff"/>
                  </a:solidFill>
                  <a:latin typeface="Cormorant SC Bold"/>
                </a:rPr>
                <a:t>Email</a:t>
              </a:r>
              <a:endParaRPr b="0" lang="en-IN" sz="4200" spc="-1" strike="noStrike">
                <a:latin typeface="Arial"/>
              </a:endParaRPr>
            </a:p>
          </p:txBody>
        </p:sp>
        <p:sp>
          <p:nvSpPr>
            <p:cNvPr id="48" name="CustomShape 7"/>
            <p:cNvSpPr/>
            <p:nvPr/>
          </p:nvSpPr>
          <p:spPr>
            <a:xfrm>
              <a:off x="649800" y="9481680"/>
              <a:ext cx="4758840" cy="560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4411"/>
                </a:lnSpc>
              </a:pPr>
              <a:r>
                <a:rPr b="0" lang="en-IN" sz="3150" spc="-1" strike="noStrike">
                  <a:solidFill>
                    <a:srgbClr val="ffffff"/>
                  </a:solidFill>
                  <a:latin typeface="Assistant Regular"/>
                </a:rPr>
                <a:t>support@paacab.com</a:t>
              </a:r>
              <a:endParaRPr b="0" lang="en-IN" sz="3150" spc="-1" strike="noStrike">
                <a:latin typeface="Arial"/>
              </a:endParaRPr>
            </a:p>
          </p:txBody>
        </p:sp>
      </p:grpSp>
      <p:grpSp>
        <p:nvGrpSpPr>
          <p:cNvPr id="49" name="Group 8"/>
          <p:cNvGrpSpPr/>
          <p:nvPr/>
        </p:nvGrpSpPr>
        <p:grpSpPr>
          <a:xfrm>
            <a:off x="5677560" y="8668800"/>
            <a:ext cx="6769800" cy="1376640"/>
            <a:chOff x="5677560" y="8668800"/>
            <a:chExt cx="6769800" cy="1376640"/>
          </a:xfrm>
        </p:grpSpPr>
        <p:sp>
          <p:nvSpPr>
            <p:cNvPr id="50" name="CustomShape 9"/>
            <p:cNvSpPr/>
            <p:nvPr/>
          </p:nvSpPr>
          <p:spPr>
            <a:xfrm>
              <a:off x="5677560" y="8668800"/>
              <a:ext cx="6769800" cy="706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5567"/>
                </a:lnSpc>
              </a:pPr>
              <a:r>
                <a:rPr b="0" lang="en-IN" sz="3980" spc="-1" strike="noStrike">
                  <a:solidFill>
                    <a:srgbClr val="ffffff"/>
                  </a:solidFill>
                  <a:latin typeface="Cormorant SC Bold"/>
                </a:rPr>
                <a:t>Website</a:t>
              </a:r>
              <a:endParaRPr b="0" lang="en-IN" sz="3980" spc="-1" strike="noStrike">
                <a:latin typeface="Arial"/>
              </a:endParaRPr>
            </a:p>
          </p:txBody>
        </p:sp>
        <p:sp>
          <p:nvSpPr>
            <p:cNvPr id="51" name="CustomShape 10"/>
            <p:cNvSpPr/>
            <p:nvPr/>
          </p:nvSpPr>
          <p:spPr>
            <a:xfrm>
              <a:off x="5677560" y="9515520"/>
              <a:ext cx="6769800" cy="529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175"/>
                </a:lnSpc>
              </a:pPr>
              <a:r>
                <a:rPr b="0" lang="en-IN" sz="2980" spc="-1" strike="noStrike">
                  <a:solidFill>
                    <a:srgbClr val="ffffff"/>
                  </a:solidFill>
                  <a:latin typeface="Assistant Regular"/>
                </a:rPr>
                <a:t>https://paacab.com</a:t>
              </a:r>
              <a:endParaRPr b="0" lang="en-IN" sz="2980" spc="-1" strike="noStrike">
                <a:latin typeface="Arial"/>
              </a:endParaRPr>
            </a:p>
          </p:txBody>
        </p:sp>
      </p:grpSp>
      <p:grpSp>
        <p:nvGrpSpPr>
          <p:cNvPr id="52" name="Group 11"/>
          <p:cNvGrpSpPr/>
          <p:nvPr/>
        </p:nvGrpSpPr>
        <p:grpSpPr>
          <a:xfrm>
            <a:off x="13347720" y="8668800"/>
            <a:ext cx="4758840" cy="1373400"/>
            <a:chOff x="13347720" y="8668800"/>
            <a:chExt cx="4758840" cy="1373400"/>
          </a:xfrm>
        </p:grpSpPr>
        <p:sp>
          <p:nvSpPr>
            <p:cNvPr id="53" name="CustomShape 12"/>
            <p:cNvSpPr/>
            <p:nvPr/>
          </p:nvSpPr>
          <p:spPr>
            <a:xfrm>
              <a:off x="13347720" y="8668800"/>
              <a:ext cx="4758840" cy="746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5882"/>
                </a:lnSpc>
              </a:pPr>
              <a:r>
                <a:rPr b="0" lang="en-IN" sz="4200" spc="-1" strike="noStrike">
                  <a:solidFill>
                    <a:srgbClr val="ffffff"/>
                  </a:solidFill>
                  <a:latin typeface="Cormorant SC Bold"/>
                </a:rPr>
                <a:t>Phone number</a:t>
              </a:r>
              <a:endParaRPr b="0" lang="en-IN" sz="4200" spc="-1" strike="noStrike">
                <a:latin typeface="Arial"/>
              </a:endParaRPr>
            </a:p>
          </p:txBody>
        </p:sp>
        <p:sp>
          <p:nvSpPr>
            <p:cNvPr id="54" name="CustomShape 13"/>
            <p:cNvSpPr/>
            <p:nvPr/>
          </p:nvSpPr>
          <p:spPr>
            <a:xfrm>
              <a:off x="13347720" y="9481680"/>
              <a:ext cx="4758840" cy="560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4411"/>
                </a:lnSpc>
              </a:pPr>
              <a:r>
                <a:rPr b="0" lang="en-IN" sz="3150" spc="-1" strike="noStrike">
                  <a:solidFill>
                    <a:srgbClr val="ffffff"/>
                  </a:solidFill>
                  <a:latin typeface="Assistant Regular"/>
                </a:rPr>
                <a:t>+447500725687</a:t>
              </a:r>
              <a:endParaRPr b="0" lang="en-IN" sz="3150" spc="-1" strike="noStrike">
                <a:latin typeface="Arial"/>
              </a:endParaRPr>
            </a:p>
          </p:txBody>
        </p:sp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3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Picture 5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79" name="CustomShape 4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0" name="Picture 7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pic>
        <p:nvPicPr>
          <p:cNvPr id="281" name="Picture 8" descr=""/>
          <p:cNvPicPr/>
          <p:nvPr/>
        </p:nvPicPr>
        <p:blipFill>
          <a:blip r:embed="rId3"/>
          <a:stretch/>
        </p:blipFill>
        <p:spPr>
          <a:xfrm>
            <a:off x="571320" y="1933920"/>
            <a:ext cx="16687800" cy="2881800"/>
          </a:xfrm>
          <a:prstGeom prst="rect">
            <a:avLst/>
          </a:prstGeom>
          <a:ln>
            <a:noFill/>
          </a:ln>
        </p:spPr>
      </p:pic>
      <p:pic>
        <p:nvPicPr>
          <p:cNvPr id="282" name="Picture 9" descr=""/>
          <p:cNvPicPr/>
          <p:nvPr/>
        </p:nvPicPr>
        <p:blipFill>
          <a:blip r:embed="rId4"/>
          <a:stretch/>
        </p:blipFill>
        <p:spPr>
          <a:xfrm>
            <a:off x="571320" y="5143680"/>
            <a:ext cx="16687800" cy="3132000"/>
          </a:xfrm>
          <a:prstGeom prst="rect">
            <a:avLst/>
          </a:prstGeom>
          <a:ln>
            <a:noFill/>
          </a:ln>
        </p:spPr>
      </p:pic>
      <p:sp>
        <p:nvSpPr>
          <p:cNvPr id="283" name="CustomShape 5"/>
          <p:cNvSpPr/>
          <p:nvPr/>
        </p:nvSpPr>
        <p:spPr>
          <a:xfrm>
            <a:off x="443160" y="619200"/>
            <a:ext cx="1179396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Actual business Profitability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3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Picture 5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89" name="CustomShape 4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0" name="Picture 7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pic>
        <p:nvPicPr>
          <p:cNvPr id="291" name="Picture 8" descr=""/>
          <p:cNvPicPr/>
          <p:nvPr/>
        </p:nvPicPr>
        <p:blipFill>
          <a:blip r:embed="rId3"/>
          <a:stretch/>
        </p:blipFill>
        <p:spPr>
          <a:xfrm>
            <a:off x="443160" y="2635560"/>
            <a:ext cx="8497080" cy="4722120"/>
          </a:xfrm>
          <a:prstGeom prst="rect">
            <a:avLst/>
          </a:prstGeom>
          <a:ln>
            <a:noFill/>
          </a:ln>
        </p:spPr>
      </p:pic>
      <p:pic>
        <p:nvPicPr>
          <p:cNvPr id="292" name="Picture 9" descr=""/>
          <p:cNvPicPr/>
          <p:nvPr/>
        </p:nvPicPr>
        <p:blipFill>
          <a:blip r:embed="rId4"/>
          <a:stretch/>
        </p:blipFill>
        <p:spPr>
          <a:xfrm>
            <a:off x="9448560" y="2635560"/>
            <a:ext cx="8510040" cy="4722120"/>
          </a:xfrm>
          <a:prstGeom prst="rect">
            <a:avLst/>
          </a:prstGeom>
          <a:ln>
            <a:noFill/>
          </a:ln>
        </p:spPr>
      </p:pic>
      <p:sp>
        <p:nvSpPr>
          <p:cNvPr id="293" name="CustomShape 5"/>
          <p:cNvSpPr/>
          <p:nvPr/>
        </p:nvSpPr>
        <p:spPr>
          <a:xfrm>
            <a:off x="443160" y="619200"/>
            <a:ext cx="721512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Graphical View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294" name="CustomShape 6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3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8" name="Picture 5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99" name="CustomShape 4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0" name="Picture 7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pic>
        <p:nvPicPr>
          <p:cNvPr id="301" name="Picture 8" descr=""/>
          <p:cNvPicPr/>
          <p:nvPr/>
        </p:nvPicPr>
        <p:blipFill>
          <a:blip r:embed="rId3"/>
          <a:stretch/>
        </p:blipFill>
        <p:spPr>
          <a:xfrm>
            <a:off x="2912760" y="1754280"/>
            <a:ext cx="14729040" cy="2945520"/>
          </a:xfrm>
          <a:prstGeom prst="rect">
            <a:avLst/>
          </a:prstGeom>
          <a:ln>
            <a:noFill/>
          </a:ln>
        </p:spPr>
      </p:pic>
      <p:pic>
        <p:nvPicPr>
          <p:cNvPr id="302" name="Picture 9" descr=""/>
          <p:cNvPicPr/>
          <p:nvPr/>
        </p:nvPicPr>
        <p:blipFill>
          <a:blip r:embed="rId4"/>
          <a:stretch/>
        </p:blipFill>
        <p:spPr>
          <a:xfrm>
            <a:off x="2912760" y="5143680"/>
            <a:ext cx="14729040" cy="3560760"/>
          </a:xfrm>
          <a:prstGeom prst="rect">
            <a:avLst/>
          </a:prstGeom>
          <a:ln>
            <a:noFill/>
          </a:ln>
        </p:spPr>
      </p:pic>
      <p:sp>
        <p:nvSpPr>
          <p:cNvPr id="303" name="CustomShape 5"/>
          <p:cNvSpPr/>
          <p:nvPr/>
        </p:nvSpPr>
        <p:spPr>
          <a:xfrm>
            <a:off x="443160" y="619200"/>
            <a:ext cx="721512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Projection in USD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304" name="CustomShape 6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sp>
        <p:nvSpPr>
          <p:cNvPr id="305" name="CustomShape 7"/>
          <p:cNvSpPr/>
          <p:nvPr/>
        </p:nvSpPr>
        <p:spPr>
          <a:xfrm>
            <a:off x="443160" y="2745720"/>
            <a:ext cx="224352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920"/>
              </a:lnSpc>
            </a:pPr>
            <a:r>
              <a:rPr b="0" lang="en-IN" sz="2800" spc="-1" strike="noStrike">
                <a:solidFill>
                  <a:srgbClr val="002f42"/>
                </a:solidFill>
                <a:latin typeface="Clear Sans Regular"/>
              </a:rPr>
              <a:t>FY Forecasts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306" name="CustomShape 8"/>
          <p:cNvSpPr/>
          <p:nvPr/>
        </p:nvSpPr>
        <p:spPr>
          <a:xfrm>
            <a:off x="443160" y="5086440"/>
            <a:ext cx="2243520" cy="398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920"/>
              </a:lnSpc>
            </a:pPr>
            <a:r>
              <a:rPr b="0" lang="en-IN" sz="2800" spc="-1" strike="noStrike">
                <a:solidFill>
                  <a:srgbClr val="002f42"/>
                </a:solidFill>
                <a:latin typeface="Clear Sans Regular"/>
              </a:rPr>
              <a:t>Present Quarter Data (Q1 and Q2)</a:t>
            </a:r>
            <a:endParaRPr b="0" lang="en-IN" sz="2800" spc="-1" strike="noStrike">
              <a:latin typeface="Arial"/>
            </a:endParaRPr>
          </a:p>
          <a:p>
            <a:pPr>
              <a:lnSpc>
                <a:spcPts val="3920"/>
              </a:lnSpc>
            </a:pPr>
            <a:endParaRPr b="0" lang="en-IN" sz="2800" spc="-1" strike="noStrike">
              <a:latin typeface="Arial"/>
            </a:endParaRPr>
          </a:p>
          <a:p>
            <a:pPr>
              <a:lnSpc>
                <a:spcPts val="3920"/>
              </a:lnSpc>
            </a:pPr>
            <a:r>
              <a:rPr b="0" lang="en-IN" sz="2800" spc="-1" strike="noStrike">
                <a:solidFill>
                  <a:srgbClr val="002f42"/>
                </a:solidFill>
                <a:latin typeface="Clear Sans Regular"/>
              </a:rPr>
              <a:t>Forecasted Data</a:t>
            </a:r>
            <a:endParaRPr b="0" lang="en-IN" sz="2800" spc="-1" strike="noStrike">
              <a:latin typeface="Arial"/>
            </a:endParaRPr>
          </a:p>
          <a:p>
            <a:pPr>
              <a:lnSpc>
                <a:spcPts val="3920"/>
              </a:lnSpc>
            </a:pPr>
            <a:r>
              <a:rPr b="0" lang="en-IN" sz="2800" spc="-1" strike="noStrike">
                <a:solidFill>
                  <a:srgbClr val="002f42"/>
                </a:solidFill>
                <a:latin typeface="Clear Sans Regular"/>
              </a:rPr>
              <a:t>(Q3, Q4)</a:t>
            </a:r>
            <a:endParaRPr b="0" lang="en-IN" sz="2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0" name="Picture 5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311" name="CustomShape 4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Picture 7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pic>
        <p:nvPicPr>
          <p:cNvPr id="313" name="Picture 8" descr=""/>
          <p:cNvPicPr/>
          <p:nvPr/>
        </p:nvPicPr>
        <p:blipFill>
          <a:blip r:embed="rId3"/>
          <a:stretch/>
        </p:blipFill>
        <p:spPr>
          <a:xfrm>
            <a:off x="1916280" y="1762920"/>
            <a:ext cx="14176800" cy="6760800"/>
          </a:xfrm>
          <a:prstGeom prst="rect">
            <a:avLst/>
          </a:prstGeom>
          <a:ln>
            <a:noFill/>
          </a:ln>
        </p:spPr>
      </p:pic>
      <p:sp>
        <p:nvSpPr>
          <p:cNvPr id="314" name="CustomShape 5"/>
          <p:cNvSpPr/>
          <p:nvPr/>
        </p:nvSpPr>
        <p:spPr>
          <a:xfrm>
            <a:off x="443160" y="619200"/>
            <a:ext cx="721512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Projection in USD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315" name="CustomShape 6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3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9" name="Picture 5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320" name="CustomShape 4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Picture 7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pic>
        <p:nvPicPr>
          <p:cNvPr id="322" name="Picture 8" descr=""/>
          <p:cNvPicPr/>
          <p:nvPr/>
        </p:nvPicPr>
        <p:blipFill>
          <a:blip r:embed="rId3"/>
          <a:srcRect l="3088" t="13125" r="43614" b="63295"/>
          <a:stretch/>
        </p:blipFill>
        <p:spPr>
          <a:xfrm>
            <a:off x="896040" y="1756440"/>
            <a:ext cx="11143080" cy="6974280"/>
          </a:xfrm>
          <a:prstGeom prst="rect">
            <a:avLst/>
          </a:prstGeom>
          <a:ln>
            <a:noFill/>
          </a:ln>
        </p:spPr>
      </p:pic>
      <p:sp>
        <p:nvSpPr>
          <p:cNvPr id="323" name="CustomShape 5"/>
          <p:cNvSpPr/>
          <p:nvPr/>
        </p:nvSpPr>
        <p:spPr>
          <a:xfrm>
            <a:off x="443160" y="619200"/>
            <a:ext cx="721512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Pictures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324" name="CustomShape 6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325" name="Picture 11" descr=""/>
          <p:cNvPicPr/>
          <p:nvPr/>
        </p:nvPicPr>
        <p:blipFill>
          <a:blip r:embed="rId4"/>
          <a:srcRect l="62496" t="13689" r="2501" b="44937"/>
          <a:stretch/>
        </p:blipFill>
        <p:spPr>
          <a:xfrm>
            <a:off x="12895560" y="571680"/>
            <a:ext cx="4881240" cy="815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3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9" name="Picture 5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330" name="CustomShape 4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1" name="Picture 7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sp>
        <p:nvSpPr>
          <p:cNvPr id="332" name="CustomShape 5"/>
          <p:cNvSpPr/>
          <p:nvPr/>
        </p:nvSpPr>
        <p:spPr>
          <a:xfrm>
            <a:off x="443160" y="619200"/>
            <a:ext cx="721512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Pictures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333" name="CustomShape 6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334" name="Picture 10" descr=""/>
          <p:cNvPicPr/>
          <p:nvPr/>
        </p:nvPicPr>
        <p:blipFill>
          <a:blip r:embed="rId3"/>
          <a:srcRect l="4473" t="47839" r="67062" b="46581"/>
          <a:stretch/>
        </p:blipFill>
        <p:spPr>
          <a:xfrm>
            <a:off x="443160" y="1749240"/>
            <a:ext cx="6054840" cy="1681560"/>
          </a:xfrm>
          <a:prstGeom prst="rect">
            <a:avLst/>
          </a:prstGeom>
          <a:ln>
            <a:noFill/>
          </a:ln>
        </p:spPr>
      </p:pic>
      <p:pic>
        <p:nvPicPr>
          <p:cNvPr id="335" name="Picture 11" descr=""/>
          <p:cNvPicPr/>
          <p:nvPr/>
        </p:nvPicPr>
        <p:blipFill>
          <a:blip r:embed="rId4"/>
          <a:srcRect l="3008" t="53581" r="39653" b="21448"/>
          <a:stretch/>
        </p:blipFill>
        <p:spPr>
          <a:xfrm>
            <a:off x="6941520" y="1764000"/>
            <a:ext cx="10970280" cy="675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-613080" y="9093960"/>
            <a:ext cx="19604160" cy="1548000"/>
          </a:xfrm>
          <a:prstGeom prst="rect">
            <a:avLst/>
          </a:prstGeom>
          <a:solidFill>
            <a:srgbClr val="1c25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8" name="Picture 4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grpSp>
        <p:nvGrpSpPr>
          <p:cNvPr id="339" name="Group 3"/>
          <p:cNvGrpSpPr/>
          <p:nvPr/>
        </p:nvGrpSpPr>
        <p:grpSpPr>
          <a:xfrm>
            <a:off x="8473320" y="2107080"/>
            <a:ext cx="8366400" cy="9211680"/>
            <a:chOff x="8473320" y="2107080"/>
            <a:chExt cx="8366400" cy="9211680"/>
          </a:xfrm>
        </p:grpSpPr>
        <p:sp>
          <p:nvSpPr>
            <p:cNvPr id="340" name="CustomShape 4"/>
            <p:cNvSpPr/>
            <p:nvPr/>
          </p:nvSpPr>
          <p:spPr>
            <a:xfrm>
              <a:off x="8473320" y="2107080"/>
              <a:ext cx="8366400" cy="1314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10349"/>
                </a:lnSpc>
              </a:pPr>
              <a:r>
                <a:rPr b="0" lang="en-IN" sz="8630" spc="429" strike="noStrike">
                  <a:solidFill>
                    <a:srgbClr val="272727"/>
                  </a:solidFill>
                  <a:latin typeface="Cormorant SC Bold Bold"/>
                </a:rPr>
                <a:t>Masud Rana</a:t>
              </a:r>
              <a:endParaRPr b="0" lang="en-IN" sz="8630" spc="-1" strike="noStrike">
                <a:latin typeface="Arial"/>
              </a:endParaRPr>
            </a:p>
          </p:txBody>
        </p:sp>
        <p:sp>
          <p:nvSpPr>
            <p:cNvPr id="341" name="CustomShape 5"/>
            <p:cNvSpPr/>
            <p:nvPr/>
          </p:nvSpPr>
          <p:spPr>
            <a:xfrm>
              <a:off x="8473320" y="4010040"/>
              <a:ext cx="8366400" cy="7308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739440" indent="-369360" algn="just">
                <a:lnSpc>
                  <a:spcPts val="4796"/>
                </a:lnSpc>
                <a:buClr>
                  <a:srgbClr val="272727"/>
                </a:buClr>
                <a:buFont typeface="Arial"/>
                <a:buChar char="•"/>
              </a:pPr>
              <a:r>
                <a:rPr b="0" lang="en-IN" sz="3430" spc="-1" strike="noStrike">
                  <a:solidFill>
                    <a:srgbClr val="272727"/>
                  </a:solidFill>
                  <a:latin typeface="Assistant Regular"/>
                </a:rPr>
                <a:t>.....................................................................</a:t>
              </a:r>
              <a:endParaRPr b="0" lang="en-IN" sz="3430" spc="-1" strike="noStrike">
                <a:latin typeface="Arial"/>
              </a:endParaRPr>
            </a:p>
            <a:p>
              <a:pPr lvl="1" marL="739440" indent="-369360" algn="just">
                <a:lnSpc>
                  <a:spcPts val="4796"/>
                </a:lnSpc>
                <a:buClr>
                  <a:srgbClr val="272727"/>
                </a:buClr>
                <a:buFont typeface="Arial"/>
                <a:buChar char="•"/>
              </a:pPr>
              <a:r>
                <a:rPr b="0" lang="en-IN" sz="3430" spc="-1" strike="noStrike">
                  <a:solidFill>
                    <a:srgbClr val="272727"/>
                  </a:solidFill>
                  <a:latin typeface="Assistant Regular"/>
                </a:rPr>
                <a:t>.....................................................................</a:t>
              </a:r>
              <a:endParaRPr b="0" lang="en-IN" sz="3430" spc="-1" strike="noStrike">
                <a:latin typeface="Arial"/>
              </a:endParaRPr>
            </a:p>
            <a:p>
              <a:pPr lvl="1" marL="739440" indent="-369360" algn="just">
                <a:lnSpc>
                  <a:spcPts val="4796"/>
                </a:lnSpc>
                <a:buClr>
                  <a:srgbClr val="272727"/>
                </a:buClr>
                <a:buFont typeface="Arial"/>
                <a:buChar char="•"/>
              </a:pPr>
              <a:r>
                <a:rPr b="0" lang="en-IN" sz="3430" spc="-1" strike="noStrike">
                  <a:solidFill>
                    <a:srgbClr val="272727"/>
                  </a:solidFill>
                  <a:latin typeface="Assistant Regular"/>
                </a:rPr>
                <a:t>.....................................................................</a:t>
              </a:r>
              <a:endParaRPr b="0" lang="en-IN" sz="3430" spc="-1" strike="noStrike">
                <a:latin typeface="Arial"/>
              </a:endParaRPr>
            </a:p>
            <a:p>
              <a:pPr lvl="1" marL="739440" indent="-369360" algn="just">
                <a:lnSpc>
                  <a:spcPts val="4796"/>
                </a:lnSpc>
                <a:buClr>
                  <a:srgbClr val="272727"/>
                </a:buClr>
                <a:buFont typeface="Arial"/>
                <a:buChar char="•"/>
              </a:pPr>
              <a:r>
                <a:rPr b="0" lang="en-IN" sz="3430" spc="-1" strike="noStrike">
                  <a:solidFill>
                    <a:srgbClr val="272727"/>
                  </a:solidFill>
                  <a:latin typeface="Assistant Regular"/>
                </a:rPr>
                <a:t>.....................................................................</a:t>
              </a:r>
              <a:endParaRPr b="0" lang="en-IN" sz="3430" spc="-1" strike="noStrike">
                <a:latin typeface="Arial"/>
              </a:endParaRPr>
            </a:p>
            <a:p>
              <a:pPr lvl="1" marL="739440" indent="-369360" algn="just">
                <a:lnSpc>
                  <a:spcPts val="4796"/>
                </a:lnSpc>
                <a:buClr>
                  <a:srgbClr val="272727"/>
                </a:buClr>
                <a:buFont typeface="Arial"/>
                <a:buChar char="•"/>
              </a:pPr>
              <a:r>
                <a:rPr b="0" lang="en-IN" sz="3430" spc="-1" strike="noStrike">
                  <a:solidFill>
                    <a:srgbClr val="272727"/>
                  </a:solidFill>
                  <a:latin typeface="Assistant Regular"/>
                </a:rPr>
                <a:t>.....................................................................</a:t>
              </a:r>
              <a:endParaRPr b="0" lang="en-IN" sz="3430" spc="-1" strike="noStrike">
                <a:latin typeface="Arial"/>
              </a:endParaRPr>
            </a:p>
            <a:p>
              <a:pPr lvl="1" marL="739440" indent="-369360" algn="just">
                <a:lnSpc>
                  <a:spcPts val="4796"/>
                </a:lnSpc>
                <a:buClr>
                  <a:srgbClr val="272727"/>
                </a:buClr>
                <a:buFont typeface="Arial"/>
                <a:buChar char="•"/>
              </a:pPr>
              <a:r>
                <a:rPr b="0" lang="en-IN" sz="3430" spc="-1" strike="noStrike">
                  <a:solidFill>
                    <a:srgbClr val="272727"/>
                  </a:solidFill>
                  <a:latin typeface="Assistant Regular"/>
                </a:rPr>
                <a:t>.....................................................................</a:t>
              </a:r>
              <a:endParaRPr b="0" lang="en-IN" sz="3430" spc="-1" strike="noStrike">
                <a:latin typeface="Arial"/>
              </a:endParaRPr>
            </a:p>
          </p:txBody>
        </p:sp>
      </p:grpSp>
      <p:pic>
        <p:nvPicPr>
          <p:cNvPr id="342" name="Picture 8" descr=""/>
          <p:cNvPicPr/>
          <p:nvPr/>
        </p:nvPicPr>
        <p:blipFill>
          <a:blip r:embed="rId2"/>
          <a:stretch/>
        </p:blipFill>
        <p:spPr>
          <a:xfrm>
            <a:off x="1028880" y="2653200"/>
            <a:ext cx="5518080" cy="5785560"/>
          </a:xfrm>
          <a:prstGeom prst="rect">
            <a:avLst/>
          </a:prstGeom>
          <a:ln>
            <a:noFill/>
          </a:ln>
        </p:spPr>
      </p:pic>
      <p:sp>
        <p:nvSpPr>
          <p:cNvPr id="343" name="CustomShape 6"/>
          <p:cNvSpPr/>
          <p:nvPr/>
        </p:nvSpPr>
        <p:spPr>
          <a:xfrm>
            <a:off x="2623680" y="515880"/>
            <a:ext cx="512280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just">
              <a:lnSpc>
                <a:spcPts val="11296"/>
              </a:lnSpc>
            </a:pPr>
            <a:r>
              <a:rPr b="0" lang="en-IN" sz="9410" spc="-1" strike="noStrike">
                <a:solidFill>
                  <a:srgbClr val="272727"/>
                </a:solidFill>
                <a:latin typeface="RoxboroughCF Light"/>
              </a:rPr>
              <a:t>Founder</a:t>
            </a:r>
            <a:endParaRPr b="0" lang="en-IN" sz="9410" spc="-1" strike="noStrike">
              <a:latin typeface="Arial"/>
            </a:endParaRPr>
          </a:p>
        </p:txBody>
      </p:sp>
      <p:sp>
        <p:nvSpPr>
          <p:cNvPr id="344" name="CustomShape 7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8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e6dcca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346" name="Picture 12" descr=""/>
          <p:cNvPicPr/>
          <p:nvPr/>
        </p:nvPicPr>
        <p:blipFill>
          <a:blip r:embed="rId3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 1"/>
          <p:cNvGrpSpPr/>
          <p:nvPr/>
        </p:nvGrpSpPr>
        <p:grpSpPr>
          <a:xfrm>
            <a:off x="9439920" y="883800"/>
            <a:ext cx="8233920" cy="7444080"/>
            <a:chOff x="9439920" y="883800"/>
            <a:chExt cx="8233920" cy="7444080"/>
          </a:xfrm>
        </p:grpSpPr>
        <p:sp>
          <p:nvSpPr>
            <p:cNvPr id="348" name="CustomShape 2"/>
            <p:cNvSpPr/>
            <p:nvPr/>
          </p:nvSpPr>
          <p:spPr>
            <a:xfrm>
              <a:off x="9439920" y="883800"/>
              <a:ext cx="8233920" cy="808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6369"/>
                </a:lnSpc>
              </a:pPr>
              <a:r>
                <a:rPr b="0" lang="en-IN" sz="4550" spc="576" strike="noStrike">
                  <a:solidFill>
                    <a:srgbClr val="fdd05a"/>
                  </a:solidFill>
                  <a:latin typeface="Montserrat Classic"/>
                </a:rPr>
                <a:t>EMAIL ADDRESS</a:t>
              </a:r>
              <a:endParaRPr b="0" lang="en-IN" sz="4550" spc="-1" strike="noStrike">
                <a:latin typeface="Arial"/>
              </a:endParaRPr>
            </a:p>
          </p:txBody>
        </p:sp>
        <p:sp>
          <p:nvSpPr>
            <p:cNvPr id="349" name="CustomShape 3"/>
            <p:cNvSpPr/>
            <p:nvPr/>
          </p:nvSpPr>
          <p:spPr>
            <a:xfrm>
              <a:off x="9439920" y="3713760"/>
              <a:ext cx="8233920" cy="808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6369"/>
                </a:lnSpc>
              </a:pPr>
              <a:r>
                <a:rPr b="0" lang="en-IN" sz="4550" spc="576" strike="noStrike">
                  <a:solidFill>
                    <a:srgbClr val="fdd05a"/>
                  </a:solidFill>
                  <a:latin typeface="Montserrat Classic"/>
                </a:rPr>
                <a:t>PHONE NUMBER</a:t>
              </a:r>
              <a:endParaRPr b="0" lang="en-IN" sz="4550" spc="-1" strike="noStrike">
                <a:latin typeface="Arial"/>
              </a:endParaRPr>
            </a:p>
          </p:txBody>
        </p:sp>
        <p:sp>
          <p:nvSpPr>
            <p:cNvPr id="350" name="CustomShape 4"/>
            <p:cNvSpPr/>
            <p:nvPr/>
          </p:nvSpPr>
          <p:spPr>
            <a:xfrm>
              <a:off x="9439920" y="6521040"/>
              <a:ext cx="8233920" cy="808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6369"/>
                </a:lnSpc>
              </a:pPr>
              <a:r>
                <a:rPr b="0" lang="en-IN" sz="4550" spc="576" strike="noStrike">
                  <a:solidFill>
                    <a:srgbClr val="fdd05a"/>
                  </a:solidFill>
                  <a:latin typeface="Montserrat Classic"/>
                </a:rPr>
                <a:t>WEBSITE</a:t>
              </a:r>
              <a:endParaRPr b="0" lang="en-IN" sz="4550" spc="-1" strike="noStrike">
                <a:latin typeface="Arial"/>
              </a:endParaRPr>
            </a:p>
          </p:txBody>
        </p:sp>
        <p:sp>
          <p:nvSpPr>
            <p:cNvPr id="351" name="CustomShape 5"/>
            <p:cNvSpPr/>
            <p:nvPr/>
          </p:nvSpPr>
          <p:spPr>
            <a:xfrm>
              <a:off x="9439920" y="1982160"/>
              <a:ext cx="8233920" cy="69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5460"/>
                </a:lnSpc>
              </a:pPr>
              <a:r>
                <a:rPr b="0" lang="en-IN" sz="3640" spc="114" strike="noStrike">
                  <a:solidFill>
                    <a:srgbClr val="e6dcca"/>
                  </a:solidFill>
                  <a:latin typeface="Montserrat Light"/>
                </a:rPr>
                <a:t>hello@reallygreatsite.com</a:t>
              </a:r>
              <a:endParaRPr b="0" lang="en-IN" sz="3640" spc="-1" strike="noStrike">
                <a:latin typeface="Arial"/>
              </a:endParaRPr>
            </a:p>
          </p:txBody>
        </p:sp>
        <p:sp>
          <p:nvSpPr>
            <p:cNvPr id="352" name="CustomShape 6"/>
            <p:cNvSpPr/>
            <p:nvPr/>
          </p:nvSpPr>
          <p:spPr>
            <a:xfrm>
              <a:off x="9439920" y="4896000"/>
              <a:ext cx="8233920" cy="69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5460"/>
                </a:lnSpc>
              </a:pPr>
              <a:r>
                <a:rPr b="0" lang="en-IN" sz="3640" spc="114" strike="noStrike">
                  <a:solidFill>
                    <a:srgbClr val="e6dcca"/>
                  </a:solidFill>
                  <a:latin typeface="Montserrat Light"/>
                </a:rPr>
                <a:t>(123) 456 7890</a:t>
              </a:r>
              <a:endParaRPr b="0" lang="en-IN" sz="3640" spc="-1" strike="noStrike">
                <a:latin typeface="Arial"/>
              </a:endParaRPr>
            </a:p>
          </p:txBody>
        </p:sp>
        <p:sp>
          <p:nvSpPr>
            <p:cNvPr id="353" name="CustomShape 7"/>
            <p:cNvSpPr/>
            <p:nvPr/>
          </p:nvSpPr>
          <p:spPr>
            <a:xfrm>
              <a:off x="9439920" y="7634880"/>
              <a:ext cx="8233920" cy="69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5460"/>
                </a:lnSpc>
              </a:pPr>
              <a:r>
                <a:rPr b="0" lang="en-IN" sz="3640" spc="114" strike="noStrike">
                  <a:solidFill>
                    <a:srgbClr val="e6dcca"/>
                  </a:solidFill>
                  <a:latin typeface="Montserrat Light"/>
                </a:rPr>
                <a:t>https://paacab.com/</a:t>
              </a:r>
              <a:endParaRPr b="0" lang="en-IN" sz="3640" spc="-1" strike="noStrike">
                <a:latin typeface="Arial"/>
              </a:endParaRPr>
            </a:p>
          </p:txBody>
        </p:sp>
      </p:grpSp>
      <p:sp>
        <p:nvSpPr>
          <p:cNvPr id="354" name="CustomShape 8"/>
          <p:cNvSpPr/>
          <p:nvPr/>
        </p:nvSpPr>
        <p:spPr>
          <a:xfrm>
            <a:off x="-1409040" y="-279360"/>
            <a:ext cx="10096200" cy="11312280"/>
          </a:xfrm>
          <a:prstGeom prst="rect">
            <a:avLst/>
          </a:prstGeom>
          <a:solidFill>
            <a:srgbClr val="fdd05a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55" name="Group 9"/>
          <p:cNvGrpSpPr/>
          <p:nvPr/>
        </p:nvGrpSpPr>
        <p:grpSpPr>
          <a:xfrm>
            <a:off x="911880" y="6046560"/>
            <a:ext cx="5958360" cy="2349000"/>
            <a:chOff x="911880" y="6046560"/>
            <a:chExt cx="5958360" cy="2349000"/>
          </a:xfrm>
        </p:grpSpPr>
        <p:sp>
          <p:nvSpPr>
            <p:cNvPr id="356" name="CustomShape 10"/>
            <p:cNvSpPr/>
            <p:nvPr/>
          </p:nvSpPr>
          <p:spPr>
            <a:xfrm>
              <a:off x="911880" y="6046560"/>
              <a:ext cx="5958360" cy="83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6599"/>
                </a:lnSpc>
              </a:pPr>
              <a:r>
                <a:rPr b="0" lang="en-IN" sz="6000" spc="29" strike="noStrike">
                  <a:solidFill>
                    <a:srgbClr val="fdd05a"/>
                  </a:solidFill>
                  <a:latin typeface="Montserrat Classic Bold"/>
                </a:rPr>
                <a:t>Let's Talk</a:t>
              </a:r>
              <a:endParaRPr b="0" lang="en-IN" sz="6000" spc="-1" strike="noStrike">
                <a:latin typeface="Arial"/>
              </a:endParaRPr>
            </a:p>
          </p:txBody>
        </p:sp>
        <p:sp>
          <p:nvSpPr>
            <p:cNvPr id="357" name="CustomShape 11"/>
            <p:cNvSpPr/>
            <p:nvPr/>
          </p:nvSpPr>
          <p:spPr>
            <a:xfrm>
              <a:off x="911880" y="7221600"/>
              <a:ext cx="5958360" cy="117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4623"/>
                </a:lnSpc>
              </a:pPr>
              <a:r>
                <a:rPr b="0" lang="en-IN" sz="3400" spc="123" strike="noStrike">
                  <a:solidFill>
                    <a:srgbClr val="e6dcca"/>
                  </a:solidFill>
                  <a:latin typeface="Montserrat Classic Bold"/>
                </a:rPr>
                <a:t>We're open for questions and comments.</a:t>
              </a:r>
              <a:endParaRPr b="0" lang="en-IN" sz="3400" spc="-1" strike="noStrike">
                <a:latin typeface="Arial"/>
              </a:endParaRPr>
            </a:p>
          </p:txBody>
        </p:sp>
      </p:grpSp>
      <p:sp>
        <p:nvSpPr>
          <p:cNvPr id="358" name="CustomShape 12"/>
          <p:cNvSpPr/>
          <p:nvPr/>
        </p:nvSpPr>
        <p:spPr>
          <a:xfrm>
            <a:off x="-209520" y="9093960"/>
            <a:ext cx="18748440" cy="1483200"/>
          </a:xfrm>
          <a:prstGeom prst="rect">
            <a:avLst/>
          </a:prstGeom>
          <a:solidFill>
            <a:srgbClr val="1c25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13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14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e6dcca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sp>
        <p:nvSpPr>
          <p:cNvPr id="361" name="CustomShape 15"/>
          <p:cNvSpPr/>
          <p:nvPr/>
        </p:nvSpPr>
        <p:spPr>
          <a:xfrm>
            <a:off x="952560" y="3606840"/>
            <a:ext cx="4257720" cy="95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7498"/>
              </a:lnSpc>
            </a:pPr>
            <a:r>
              <a:rPr b="0" lang="en-IN" sz="6819" spc="-1" strike="noStrike">
                <a:solidFill>
                  <a:srgbClr val="fdd05a"/>
                </a:solidFill>
                <a:latin typeface="Montserrat Classic Bold"/>
              </a:rPr>
              <a:t>PAACAB</a:t>
            </a:r>
            <a:endParaRPr b="0" lang="en-IN" sz="6819" spc="-1" strike="noStrike">
              <a:latin typeface="Arial"/>
            </a:endParaRPr>
          </a:p>
        </p:txBody>
      </p:sp>
      <p:sp>
        <p:nvSpPr>
          <p:cNvPr id="362" name="CustomShape 16"/>
          <p:cNvSpPr/>
          <p:nvPr/>
        </p:nvSpPr>
        <p:spPr>
          <a:xfrm>
            <a:off x="952560" y="4614840"/>
            <a:ext cx="35776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863"/>
              </a:lnSpc>
            </a:pPr>
            <a:r>
              <a:rPr b="0" lang="en-IN" sz="1910" spc="123" strike="noStrike">
                <a:solidFill>
                  <a:srgbClr val="e6dcca"/>
                </a:solidFill>
                <a:latin typeface="Montserrat Classic"/>
              </a:rPr>
              <a:t>Presented by Masud Rana</a:t>
            </a:r>
            <a:endParaRPr b="0" lang="en-IN" sz="1910" spc="-1" strike="noStrike">
              <a:latin typeface="Arial"/>
            </a:endParaRPr>
          </a:p>
        </p:txBody>
      </p:sp>
      <p:pic>
        <p:nvPicPr>
          <p:cNvPr id="363" name="Picture 18" descr=""/>
          <p:cNvPicPr/>
          <p:nvPr/>
        </p:nvPicPr>
        <p:blipFill>
          <a:blip r:embed="rId2"/>
          <a:stretch/>
        </p:blipFill>
        <p:spPr>
          <a:xfrm>
            <a:off x="701640" y="608760"/>
            <a:ext cx="6612480" cy="2727000"/>
          </a:xfrm>
          <a:prstGeom prst="rect">
            <a:avLst/>
          </a:prstGeom>
          <a:ln>
            <a:noFill/>
          </a:ln>
        </p:spPr>
      </p:pic>
      <p:pic>
        <p:nvPicPr>
          <p:cNvPr id="364" name="Picture 19" descr=""/>
          <p:cNvPicPr/>
          <p:nvPr/>
        </p:nvPicPr>
        <p:blipFill>
          <a:blip r:embed="rId3"/>
          <a:stretch/>
        </p:blipFill>
        <p:spPr>
          <a:xfrm>
            <a:off x="4965120" y="3540240"/>
            <a:ext cx="3322440" cy="3550320"/>
          </a:xfrm>
          <a:prstGeom prst="rect">
            <a:avLst/>
          </a:prstGeom>
          <a:ln>
            <a:noFill/>
          </a:ln>
        </p:spPr>
      </p:pic>
      <p:pic>
        <p:nvPicPr>
          <p:cNvPr id="365" name="Picture 20" descr=""/>
          <p:cNvPicPr/>
          <p:nvPr/>
        </p:nvPicPr>
        <p:blipFill>
          <a:blip r:embed="rId4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cb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rcRect l="0" t="11298" r="0" b="11298"/>
          <a:stretch/>
        </p:blipFill>
        <p:spPr>
          <a:xfrm>
            <a:off x="-613080" y="-380520"/>
            <a:ext cx="9480960" cy="11036160"/>
          </a:xfrm>
          <a:prstGeom prst="rect">
            <a:avLst/>
          </a:prstGeom>
          <a:ln>
            <a:noFill/>
          </a:ln>
        </p:spPr>
      </p:pic>
      <p:grpSp>
        <p:nvGrpSpPr>
          <p:cNvPr id="56" name="Group 1"/>
          <p:cNvGrpSpPr/>
          <p:nvPr/>
        </p:nvGrpSpPr>
        <p:grpSpPr>
          <a:xfrm>
            <a:off x="9954360" y="1662120"/>
            <a:ext cx="7275600" cy="6229440"/>
            <a:chOff x="9954360" y="1662120"/>
            <a:chExt cx="7275600" cy="6229440"/>
          </a:xfrm>
        </p:grpSpPr>
        <p:sp>
          <p:nvSpPr>
            <p:cNvPr id="57" name="CustomShape 2"/>
            <p:cNvSpPr/>
            <p:nvPr/>
          </p:nvSpPr>
          <p:spPr>
            <a:xfrm>
              <a:off x="9954360" y="1662120"/>
              <a:ext cx="7275600" cy="83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6599"/>
                </a:lnSpc>
              </a:pPr>
              <a:r>
                <a:rPr b="0" lang="en-IN" sz="6000" spc="29" strike="noStrike">
                  <a:solidFill>
                    <a:srgbClr val="1c2529"/>
                  </a:solidFill>
                  <a:latin typeface="Montserrat Classic Bold"/>
                </a:rPr>
                <a:t>Table of Contents</a:t>
              </a:r>
              <a:endParaRPr b="0" lang="en-IN" sz="6000" spc="-1" strike="noStrike">
                <a:latin typeface="Arial"/>
              </a:endParaRPr>
            </a:p>
          </p:txBody>
        </p:sp>
        <p:sp>
          <p:nvSpPr>
            <p:cNvPr id="58" name="CustomShape 3"/>
            <p:cNvSpPr/>
            <p:nvPr/>
          </p:nvSpPr>
          <p:spPr>
            <a:xfrm>
              <a:off x="9954360" y="3107520"/>
              <a:ext cx="6672240" cy="58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4623"/>
                </a:lnSpc>
              </a:pPr>
              <a:r>
                <a:rPr b="0" lang="en-IN" sz="3400" spc="123" strike="noStrike">
                  <a:solidFill>
                    <a:srgbClr val="1c2529"/>
                  </a:solidFill>
                  <a:latin typeface="Montserrat Classic Bold"/>
                </a:rPr>
                <a:t>Topics to be Discussed</a:t>
              </a:r>
              <a:endParaRPr b="0" lang="en-IN" sz="3400" spc="-1" strike="noStrike">
                <a:latin typeface="Arial"/>
              </a:endParaRPr>
            </a:p>
          </p:txBody>
        </p:sp>
        <p:sp>
          <p:nvSpPr>
            <p:cNvPr id="59" name="CustomShape 4"/>
            <p:cNvSpPr/>
            <p:nvPr/>
          </p:nvSpPr>
          <p:spPr>
            <a:xfrm>
              <a:off x="9954360" y="4159440"/>
              <a:ext cx="6729840" cy="373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4198"/>
                </a:lnSpc>
              </a:pPr>
              <a:r>
                <a:rPr b="0" lang="en-IN" sz="2800" spc="86" strike="noStrike">
                  <a:solidFill>
                    <a:srgbClr val="1c2529"/>
                  </a:solidFill>
                  <a:latin typeface="Montserrat Light"/>
                </a:rPr>
                <a:t>Problem</a:t>
              </a:r>
              <a:endParaRPr b="0" lang="en-IN" sz="2800" spc="-1" strike="noStrike">
                <a:latin typeface="Arial"/>
              </a:endParaRPr>
            </a:p>
            <a:p>
              <a:pPr>
                <a:lnSpc>
                  <a:spcPts val="4198"/>
                </a:lnSpc>
              </a:pPr>
              <a:r>
                <a:rPr b="0" lang="en-IN" sz="2800" spc="86" strike="noStrike">
                  <a:solidFill>
                    <a:srgbClr val="1c2529"/>
                  </a:solidFill>
                  <a:latin typeface="Montserrat Light"/>
                </a:rPr>
                <a:t>Solution</a:t>
              </a:r>
              <a:endParaRPr b="0" lang="en-IN" sz="2800" spc="-1" strike="noStrike">
                <a:latin typeface="Arial"/>
              </a:endParaRPr>
            </a:p>
            <a:p>
              <a:pPr>
                <a:lnSpc>
                  <a:spcPts val="4198"/>
                </a:lnSpc>
              </a:pPr>
              <a:r>
                <a:rPr b="0" lang="en-IN" sz="2800" spc="86" strike="noStrike">
                  <a:solidFill>
                    <a:srgbClr val="1c2529"/>
                  </a:solidFill>
                  <a:latin typeface="Montserrat Light"/>
                </a:rPr>
                <a:t>Market Scenario</a:t>
              </a:r>
              <a:endParaRPr b="0" lang="en-IN" sz="2800" spc="-1" strike="noStrike">
                <a:latin typeface="Arial"/>
              </a:endParaRPr>
            </a:p>
            <a:p>
              <a:pPr>
                <a:lnSpc>
                  <a:spcPts val="4198"/>
                </a:lnSpc>
              </a:pPr>
              <a:r>
                <a:rPr b="0" lang="en-IN" sz="2800" spc="86" strike="noStrike">
                  <a:solidFill>
                    <a:srgbClr val="1c2529"/>
                  </a:solidFill>
                  <a:latin typeface="Montserrat Light"/>
                </a:rPr>
                <a:t>Services</a:t>
              </a:r>
              <a:endParaRPr b="0" lang="en-IN" sz="2800" spc="-1" strike="noStrike">
                <a:latin typeface="Arial"/>
              </a:endParaRPr>
            </a:p>
            <a:p>
              <a:pPr>
                <a:lnSpc>
                  <a:spcPts val="4198"/>
                </a:lnSpc>
              </a:pPr>
              <a:r>
                <a:rPr b="0" lang="en-IN" sz="2800" spc="86" strike="noStrike">
                  <a:solidFill>
                    <a:srgbClr val="1c2529"/>
                  </a:solidFill>
                  <a:latin typeface="Montserrat Light"/>
                </a:rPr>
                <a:t>SWOT Analysis</a:t>
              </a:r>
              <a:endParaRPr b="0" lang="en-IN" sz="2800" spc="-1" strike="noStrike">
                <a:latin typeface="Arial"/>
              </a:endParaRPr>
            </a:p>
            <a:p>
              <a:pPr>
                <a:lnSpc>
                  <a:spcPts val="4198"/>
                </a:lnSpc>
              </a:pPr>
              <a:r>
                <a:rPr b="0" lang="en-IN" sz="2800" spc="86" strike="noStrike">
                  <a:solidFill>
                    <a:srgbClr val="1c2529"/>
                  </a:solidFill>
                  <a:latin typeface="Montserrat Light"/>
                </a:rPr>
                <a:t>Founder</a:t>
              </a:r>
              <a:endParaRPr b="0" lang="en-IN" sz="2800" spc="-1" strike="noStrike">
                <a:latin typeface="Arial"/>
              </a:endParaRPr>
            </a:p>
            <a:p>
              <a:pPr>
                <a:lnSpc>
                  <a:spcPts val="4201"/>
                </a:lnSpc>
              </a:pPr>
              <a:endParaRPr b="0" lang="en-IN" sz="2800" spc="-1" strike="noStrike">
                <a:latin typeface="Arial"/>
              </a:endParaRPr>
            </a:p>
          </p:txBody>
        </p:sp>
      </p:grpSp>
      <p:sp>
        <p:nvSpPr>
          <p:cNvPr id="60" name="CustomShape 5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1c25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"/>
          <p:cNvSpPr/>
          <p:nvPr/>
        </p:nvSpPr>
        <p:spPr>
          <a:xfrm>
            <a:off x="-274320" y="9093960"/>
            <a:ext cx="2324160" cy="14349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7"/>
          <p:cNvSpPr/>
          <p:nvPr/>
        </p:nvSpPr>
        <p:spPr>
          <a:xfrm>
            <a:off x="2687040" y="9489600"/>
            <a:ext cx="1427616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e6dcca"/>
                </a:solidFill>
                <a:latin typeface="Montserrat Classic"/>
              </a:rPr>
              <a:t>Presented by Masud Rana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63" name="Picture 10" descr=""/>
          <p:cNvPicPr/>
          <p:nvPr/>
        </p:nvPicPr>
        <p:blipFill>
          <a:blip r:embed="rId2"/>
          <a:stretch/>
        </p:blipFill>
        <p:spPr>
          <a:xfrm>
            <a:off x="0" y="9258480"/>
            <a:ext cx="2017440" cy="831960"/>
          </a:xfrm>
          <a:prstGeom prst="rect">
            <a:avLst/>
          </a:prstGeom>
          <a:ln>
            <a:noFill/>
          </a:ln>
        </p:spPr>
      </p:pic>
      <p:pic>
        <p:nvPicPr>
          <p:cNvPr id="64" name="Picture 11" descr=""/>
          <p:cNvPicPr/>
          <p:nvPr/>
        </p:nvPicPr>
        <p:blipFill>
          <a:blip r:embed="rId3"/>
          <a:stretch/>
        </p:blipFill>
        <p:spPr>
          <a:xfrm>
            <a:off x="15954840" y="196560"/>
            <a:ext cx="2017440" cy="83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283320" y="-285480"/>
            <a:ext cx="18570960" cy="10821240"/>
          </a:xfrm>
          <a:prstGeom prst="rect">
            <a:avLst/>
          </a:prstGeom>
          <a:solidFill>
            <a:srgbClr val="fdd05a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-424080" y="9093960"/>
            <a:ext cx="19136160" cy="1596240"/>
          </a:xfrm>
          <a:prstGeom prst="rect">
            <a:avLst/>
          </a:prstGeom>
          <a:solidFill>
            <a:srgbClr val="1c25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3"/>
          <p:cNvSpPr/>
          <p:nvPr/>
        </p:nvSpPr>
        <p:spPr>
          <a:xfrm>
            <a:off x="-145440" y="9093960"/>
            <a:ext cx="2194920" cy="135432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8" name="Picture 5" descr=""/>
          <p:cNvPicPr/>
          <p:nvPr/>
        </p:nvPicPr>
        <p:blipFill>
          <a:blip r:embed="rId2"/>
          <a:stretch/>
        </p:blipFill>
        <p:spPr>
          <a:xfrm>
            <a:off x="8265600" y="417240"/>
            <a:ext cx="2604600" cy="799920"/>
          </a:xfrm>
          <a:prstGeom prst="rect">
            <a:avLst/>
          </a:prstGeom>
          <a:ln>
            <a:noFill/>
          </a:ln>
        </p:spPr>
      </p:pic>
      <p:pic>
        <p:nvPicPr>
          <p:cNvPr id="69" name="Picture 6" descr=""/>
          <p:cNvPicPr/>
          <p:nvPr/>
        </p:nvPicPr>
        <p:blipFill>
          <a:blip r:embed="rId3"/>
          <a:stretch/>
        </p:blipFill>
        <p:spPr>
          <a:xfrm>
            <a:off x="4542120" y="6131880"/>
            <a:ext cx="2593440" cy="2593440"/>
          </a:xfrm>
          <a:prstGeom prst="rect">
            <a:avLst/>
          </a:prstGeom>
          <a:ln>
            <a:noFill/>
          </a:ln>
        </p:spPr>
      </p:pic>
      <p:pic>
        <p:nvPicPr>
          <p:cNvPr id="70" name="Picture 7" descr=""/>
          <p:cNvPicPr/>
          <p:nvPr/>
        </p:nvPicPr>
        <p:blipFill>
          <a:blip r:embed="rId4"/>
          <a:srcRect l="0" t="0" r="62597" b="26355"/>
          <a:stretch/>
        </p:blipFill>
        <p:spPr>
          <a:xfrm>
            <a:off x="7504200" y="4186800"/>
            <a:ext cx="2966400" cy="1061640"/>
          </a:xfrm>
          <a:prstGeom prst="rect">
            <a:avLst/>
          </a:prstGeom>
          <a:ln>
            <a:noFill/>
          </a:ln>
        </p:spPr>
      </p:pic>
      <p:pic>
        <p:nvPicPr>
          <p:cNvPr id="71" name="Picture 8" descr=""/>
          <p:cNvPicPr/>
          <p:nvPr/>
        </p:nvPicPr>
        <p:blipFill>
          <a:blip r:embed="rId5"/>
          <a:stretch/>
        </p:blipFill>
        <p:spPr>
          <a:xfrm>
            <a:off x="5171040" y="3355560"/>
            <a:ext cx="2593440" cy="2593440"/>
          </a:xfrm>
          <a:prstGeom prst="rect">
            <a:avLst/>
          </a:prstGeom>
          <a:ln>
            <a:noFill/>
          </a:ln>
        </p:spPr>
      </p:pic>
      <p:pic>
        <p:nvPicPr>
          <p:cNvPr id="72" name="Picture 9" descr=""/>
          <p:cNvPicPr/>
          <p:nvPr/>
        </p:nvPicPr>
        <p:blipFill>
          <a:blip r:embed="rId6"/>
          <a:stretch/>
        </p:blipFill>
        <p:spPr>
          <a:xfrm>
            <a:off x="6987600" y="7699680"/>
            <a:ext cx="2556000" cy="779760"/>
          </a:xfrm>
          <a:prstGeom prst="rect">
            <a:avLst/>
          </a:prstGeom>
          <a:ln>
            <a:noFill/>
          </a:ln>
        </p:spPr>
      </p:pic>
      <p:pic>
        <p:nvPicPr>
          <p:cNvPr id="73" name="Picture 10" descr=""/>
          <p:cNvPicPr/>
          <p:nvPr/>
        </p:nvPicPr>
        <p:blipFill>
          <a:blip r:embed="rId7"/>
          <a:stretch/>
        </p:blipFill>
        <p:spPr>
          <a:xfrm>
            <a:off x="5834160" y="408960"/>
            <a:ext cx="2593440" cy="2593440"/>
          </a:xfrm>
          <a:prstGeom prst="rect">
            <a:avLst/>
          </a:prstGeom>
          <a:ln>
            <a:noFill/>
          </a:ln>
        </p:spPr>
      </p:pic>
      <p:pic>
        <p:nvPicPr>
          <p:cNvPr id="74" name="Picture 11" descr=""/>
          <p:cNvPicPr/>
          <p:nvPr/>
        </p:nvPicPr>
        <p:blipFill>
          <a:blip r:embed="rId8"/>
          <a:stretch/>
        </p:blipFill>
        <p:spPr>
          <a:xfrm>
            <a:off x="5432040" y="3883680"/>
            <a:ext cx="2072160" cy="1603080"/>
          </a:xfrm>
          <a:prstGeom prst="rect">
            <a:avLst/>
          </a:prstGeom>
          <a:ln>
            <a:noFill/>
          </a:ln>
        </p:spPr>
      </p:pic>
      <p:grpSp>
        <p:nvGrpSpPr>
          <p:cNvPr id="75" name="Group 4"/>
          <p:cNvGrpSpPr/>
          <p:nvPr/>
        </p:nvGrpSpPr>
        <p:grpSpPr>
          <a:xfrm>
            <a:off x="9753120" y="6951240"/>
            <a:ext cx="3521520" cy="1858320"/>
            <a:chOff x="9753120" y="6951240"/>
            <a:chExt cx="3521520" cy="1858320"/>
          </a:xfrm>
        </p:grpSpPr>
        <p:grpSp>
          <p:nvGrpSpPr>
            <p:cNvPr id="76" name="Group 5"/>
            <p:cNvGrpSpPr/>
            <p:nvPr/>
          </p:nvGrpSpPr>
          <p:grpSpPr>
            <a:xfrm>
              <a:off x="9856800" y="7054920"/>
              <a:ext cx="3417840" cy="1754640"/>
              <a:chOff x="9856800" y="7054920"/>
              <a:chExt cx="3417840" cy="1754640"/>
            </a:xfrm>
          </p:grpSpPr>
          <p:sp>
            <p:nvSpPr>
              <p:cNvPr id="77" name="CustomShape 6"/>
              <p:cNvSpPr/>
              <p:nvPr/>
            </p:nvSpPr>
            <p:spPr>
              <a:xfrm>
                <a:off x="9856800" y="7054920"/>
                <a:ext cx="3417840" cy="175464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78" name="Group 7"/>
            <p:cNvGrpSpPr/>
            <p:nvPr/>
          </p:nvGrpSpPr>
          <p:grpSpPr>
            <a:xfrm>
              <a:off x="9753120" y="6951240"/>
              <a:ext cx="3417840" cy="1754640"/>
              <a:chOff x="9753120" y="6951240"/>
              <a:chExt cx="3417840" cy="1754640"/>
            </a:xfrm>
          </p:grpSpPr>
          <p:sp>
            <p:nvSpPr>
              <p:cNvPr id="79" name="CustomShape 8"/>
              <p:cNvSpPr/>
              <p:nvPr/>
            </p:nvSpPr>
            <p:spPr>
              <a:xfrm>
                <a:off x="9753120" y="6951240"/>
                <a:ext cx="3417840" cy="175464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5271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80" name="Group 9"/>
          <p:cNvGrpSpPr/>
          <p:nvPr/>
        </p:nvGrpSpPr>
        <p:grpSpPr>
          <a:xfrm>
            <a:off x="10470960" y="4287600"/>
            <a:ext cx="3379320" cy="1783440"/>
            <a:chOff x="10470960" y="4287600"/>
            <a:chExt cx="3379320" cy="1783440"/>
          </a:xfrm>
        </p:grpSpPr>
        <p:grpSp>
          <p:nvGrpSpPr>
            <p:cNvPr id="81" name="Group 10"/>
            <p:cNvGrpSpPr/>
            <p:nvPr/>
          </p:nvGrpSpPr>
          <p:grpSpPr>
            <a:xfrm>
              <a:off x="10570680" y="4387320"/>
              <a:ext cx="3279600" cy="1683720"/>
              <a:chOff x="10570680" y="4387320"/>
              <a:chExt cx="3279600" cy="1683720"/>
            </a:xfrm>
          </p:grpSpPr>
          <p:sp>
            <p:nvSpPr>
              <p:cNvPr id="82" name="CustomShape 11"/>
              <p:cNvSpPr/>
              <p:nvPr/>
            </p:nvSpPr>
            <p:spPr>
              <a:xfrm>
                <a:off x="10570680" y="4387320"/>
                <a:ext cx="3279600" cy="168372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3" name="Group 12"/>
            <p:cNvGrpSpPr/>
            <p:nvPr/>
          </p:nvGrpSpPr>
          <p:grpSpPr>
            <a:xfrm>
              <a:off x="10470960" y="4287600"/>
              <a:ext cx="3279600" cy="1683720"/>
              <a:chOff x="10470960" y="4287600"/>
              <a:chExt cx="3279600" cy="1683720"/>
            </a:xfrm>
          </p:grpSpPr>
          <p:sp>
            <p:nvSpPr>
              <p:cNvPr id="84" name="CustomShape 13"/>
              <p:cNvSpPr/>
              <p:nvPr/>
            </p:nvSpPr>
            <p:spPr>
              <a:xfrm>
                <a:off x="10470960" y="4287600"/>
                <a:ext cx="3279600" cy="168372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7cc644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85" name="Group 14"/>
          <p:cNvGrpSpPr/>
          <p:nvPr/>
        </p:nvGrpSpPr>
        <p:grpSpPr>
          <a:xfrm>
            <a:off x="11131200" y="1001160"/>
            <a:ext cx="3254760" cy="1717560"/>
            <a:chOff x="11131200" y="1001160"/>
            <a:chExt cx="3254760" cy="1717560"/>
          </a:xfrm>
        </p:grpSpPr>
        <p:grpSp>
          <p:nvGrpSpPr>
            <p:cNvPr id="86" name="Group 15"/>
            <p:cNvGrpSpPr/>
            <p:nvPr/>
          </p:nvGrpSpPr>
          <p:grpSpPr>
            <a:xfrm>
              <a:off x="11226960" y="1096920"/>
              <a:ext cx="3159000" cy="1621800"/>
              <a:chOff x="11226960" y="1096920"/>
              <a:chExt cx="3159000" cy="1621800"/>
            </a:xfrm>
          </p:grpSpPr>
          <p:sp>
            <p:nvSpPr>
              <p:cNvPr id="87" name="CustomShape 16"/>
              <p:cNvSpPr/>
              <p:nvPr/>
            </p:nvSpPr>
            <p:spPr>
              <a:xfrm>
                <a:off x="11226960" y="1096920"/>
                <a:ext cx="3159000" cy="16218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8" name="Group 17"/>
            <p:cNvGrpSpPr/>
            <p:nvPr/>
          </p:nvGrpSpPr>
          <p:grpSpPr>
            <a:xfrm>
              <a:off x="11131200" y="1001160"/>
              <a:ext cx="3159000" cy="1621800"/>
              <a:chOff x="11131200" y="1001160"/>
              <a:chExt cx="3159000" cy="1621800"/>
            </a:xfrm>
          </p:grpSpPr>
          <p:sp>
            <p:nvSpPr>
              <p:cNvPr id="89" name="CustomShape 18"/>
              <p:cNvSpPr/>
              <p:nvPr/>
            </p:nvSpPr>
            <p:spPr>
              <a:xfrm>
                <a:off x="11131200" y="1001160"/>
                <a:ext cx="3159000" cy="16218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ff821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90" name="Picture 27" descr=""/>
          <p:cNvPicPr/>
          <p:nvPr/>
        </p:nvPicPr>
        <p:blipFill>
          <a:blip r:embed="rId9"/>
          <a:stretch/>
        </p:blipFill>
        <p:spPr>
          <a:xfrm>
            <a:off x="6248520" y="817560"/>
            <a:ext cx="1774800" cy="1566000"/>
          </a:xfrm>
          <a:prstGeom prst="rect">
            <a:avLst/>
          </a:prstGeom>
          <a:ln>
            <a:noFill/>
          </a:ln>
        </p:spPr>
      </p:pic>
      <p:pic>
        <p:nvPicPr>
          <p:cNvPr id="91" name="Picture 28" descr=""/>
          <p:cNvPicPr/>
          <p:nvPr/>
        </p:nvPicPr>
        <p:blipFill>
          <a:blip r:embed="rId10"/>
          <a:stretch/>
        </p:blipFill>
        <p:spPr>
          <a:xfrm>
            <a:off x="4970160" y="6717240"/>
            <a:ext cx="1727640" cy="1423080"/>
          </a:xfrm>
          <a:prstGeom prst="rect">
            <a:avLst/>
          </a:prstGeom>
          <a:ln>
            <a:noFill/>
          </a:ln>
        </p:spPr>
      </p:pic>
      <p:sp>
        <p:nvSpPr>
          <p:cNvPr id="92" name="CustomShape 19"/>
          <p:cNvSpPr/>
          <p:nvPr/>
        </p:nvSpPr>
        <p:spPr>
          <a:xfrm>
            <a:off x="792360" y="554760"/>
            <a:ext cx="466596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9366"/>
              </a:lnSpc>
            </a:pPr>
            <a:r>
              <a:rPr b="0" lang="en-IN" sz="6890" spc="253" strike="noStrike">
                <a:solidFill>
                  <a:srgbClr val="e6dcca"/>
                </a:solidFill>
                <a:latin typeface="Montserrat Classic Bold"/>
              </a:rPr>
              <a:t>Problem</a:t>
            </a:r>
            <a:endParaRPr b="0" lang="en-IN" sz="6890" spc="-1" strike="noStrike">
              <a:latin typeface="Arial"/>
            </a:endParaRPr>
          </a:p>
        </p:txBody>
      </p:sp>
      <p:grpSp>
        <p:nvGrpSpPr>
          <p:cNvPr id="93" name="Group 20"/>
          <p:cNvGrpSpPr/>
          <p:nvPr/>
        </p:nvGrpSpPr>
        <p:grpSpPr>
          <a:xfrm>
            <a:off x="9811800" y="6493680"/>
            <a:ext cx="3244680" cy="2627640"/>
            <a:chOff x="9811800" y="6493680"/>
            <a:chExt cx="3244680" cy="2627640"/>
          </a:xfrm>
        </p:grpSpPr>
        <p:sp>
          <p:nvSpPr>
            <p:cNvPr id="94" name="CustomShape 21"/>
            <p:cNvSpPr/>
            <p:nvPr/>
          </p:nvSpPr>
          <p:spPr>
            <a:xfrm>
              <a:off x="9811800" y="6493680"/>
              <a:ext cx="3244680" cy="482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3801"/>
                </a:lnSpc>
              </a:pPr>
              <a:r>
                <a:rPr b="0" lang="en-IN" sz="3170" spc="157" strike="noStrike">
                  <a:solidFill>
                    <a:srgbClr val="f56126"/>
                  </a:solidFill>
                  <a:latin typeface="Cormorant SC Bold Bold"/>
                </a:rPr>
                <a:t>Short Duration</a:t>
              </a:r>
              <a:endParaRPr b="0" lang="en-IN" sz="3170" spc="-1" strike="noStrike">
                <a:latin typeface="Arial"/>
              </a:endParaRPr>
            </a:p>
          </p:txBody>
        </p:sp>
        <p:sp>
          <p:nvSpPr>
            <p:cNvPr id="95" name="CustomShape 22"/>
            <p:cNvSpPr/>
            <p:nvPr/>
          </p:nvSpPr>
          <p:spPr>
            <a:xfrm>
              <a:off x="9811800" y="7275600"/>
              <a:ext cx="3244680" cy="184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3634"/>
                </a:lnSpc>
              </a:pPr>
              <a:r>
                <a:rPr b="0" lang="en-IN" sz="2600" spc="-1" strike="noStrike">
                  <a:solidFill>
                    <a:srgbClr val="ffffff"/>
                  </a:solidFill>
                  <a:latin typeface="Assistant Regular Bold"/>
                </a:rPr>
                <a:t>Only for short duration usage not fixed travel or monthly basis</a:t>
              </a:r>
              <a:endParaRPr b="0" lang="en-IN" sz="2600" spc="-1" strike="noStrike">
                <a:latin typeface="Arial"/>
              </a:endParaRPr>
            </a:p>
          </p:txBody>
        </p:sp>
      </p:grpSp>
      <p:grpSp>
        <p:nvGrpSpPr>
          <p:cNvPr id="96" name="Group 23"/>
          <p:cNvGrpSpPr/>
          <p:nvPr/>
        </p:nvGrpSpPr>
        <p:grpSpPr>
          <a:xfrm>
            <a:off x="10470960" y="3669120"/>
            <a:ext cx="3233520" cy="2593440"/>
            <a:chOff x="10470960" y="3669120"/>
            <a:chExt cx="3233520" cy="2593440"/>
          </a:xfrm>
        </p:grpSpPr>
        <p:sp>
          <p:nvSpPr>
            <p:cNvPr id="97" name="CustomShape 24"/>
            <p:cNvSpPr/>
            <p:nvPr/>
          </p:nvSpPr>
          <p:spPr>
            <a:xfrm>
              <a:off x="10470960" y="3669120"/>
              <a:ext cx="3233520" cy="1062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187"/>
                </a:lnSpc>
              </a:pPr>
              <a:r>
                <a:rPr b="0" lang="en-IN" sz="3490" spc="171" strike="noStrike">
                  <a:solidFill>
                    <a:srgbClr val="f56126"/>
                  </a:solidFill>
                  <a:latin typeface="Cormorant SC Bold Bold"/>
                </a:rPr>
                <a:t>Too Expensive</a:t>
              </a:r>
              <a:endParaRPr b="0" lang="en-IN" sz="3490" spc="-1" strike="noStrike">
                <a:latin typeface="Arial"/>
              </a:endParaRPr>
            </a:p>
          </p:txBody>
        </p:sp>
        <p:sp>
          <p:nvSpPr>
            <p:cNvPr id="98" name="CustomShape 25"/>
            <p:cNvSpPr/>
            <p:nvPr/>
          </p:nvSpPr>
          <p:spPr>
            <a:xfrm>
              <a:off x="10470960" y="4468680"/>
              <a:ext cx="3233520" cy="179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3532"/>
                </a:lnSpc>
              </a:pPr>
              <a:r>
                <a:rPr b="0" lang="en-IN" sz="2520" spc="-1" strike="noStrike">
                  <a:solidFill>
                    <a:srgbClr val="ffffff"/>
                  </a:solidFill>
                  <a:latin typeface="Assistant Regular Bold"/>
                </a:rPr>
                <a:t>The apps become too expensive for long term usage and commute</a:t>
              </a:r>
              <a:endParaRPr b="0" lang="en-IN" sz="2520" spc="-1" strike="noStrike">
                <a:latin typeface="Arial"/>
              </a:endParaRPr>
            </a:p>
          </p:txBody>
        </p:sp>
      </p:grpSp>
      <p:grpSp>
        <p:nvGrpSpPr>
          <p:cNvPr id="99" name="Group 26"/>
          <p:cNvGrpSpPr/>
          <p:nvPr/>
        </p:nvGrpSpPr>
        <p:grpSpPr>
          <a:xfrm>
            <a:off x="11131200" y="447840"/>
            <a:ext cx="3110760" cy="2467080"/>
            <a:chOff x="11131200" y="447840"/>
            <a:chExt cx="3110760" cy="2467080"/>
          </a:xfrm>
        </p:grpSpPr>
        <p:sp>
          <p:nvSpPr>
            <p:cNvPr id="100" name="CustomShape 27"/>
            <p:cNvSpPr/>
            <p:nvPr/>
          </p:nvSpPr>
          <p:spPr>
            <a:xfrm>
              <a:off x="11131200" y="447840"/>
              <a:ext cx="3110760" cy="492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3881"/>
                </a:lnSpc>
              </a:pPr>
              <a:r>
                <a:rPr b="0" lang="en-IN" sz="3240" spc="160" strike="noStrike">
                  <a:solidFill>
                    <a:srgbClr val="f56126"/>
                  </a:solidFill>
                  <a:latin typeface="Cormorant SC Bold Bold"/>
                </a:rPr>
                <a:t>Local Market</a:t>
              </a:r>
              <a:endParaRPr b="0" lang="en-IN" sz="3240" spc="-1" strike="noStrike">
                <a:latin typeface="Arial"/>
              </a:endParaRPr>
            </a:p>
          </p:txBody>
        </p:sp>
        <p:sp>
          <p:nvSpPr>
            <p:cNvPr id="101" name="CustomShape 28"/>
            <p:cNvSpPr/>
            <p:nvPr/>
          </p:nvSpPr>
          <p:spPr>
            <a:xfrm>
              <a:off x="11131200" y="1204560"/>
              <a:ext cx="3110760" cy="171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3368"/>
                </a:lnSpc>
              </a:pPr>
              <a:r>
                <a:rPr b="0" lang="en-IN" sz="2410" spc="-1" strike="noStrike">
                  <a:solidFill>
                    <a:srgbClr val="ffffff"/>
                  </a:solidFill>
                  <a:latin typeface="Assistant Regular Bold"/>
                </a:rPr>
                <a:t>Global taxi apps have still not penetrated the rural remote markets.</a:t>
              </a:r>
              <a:endParaRPr b="0" lang="en-IN" sz="2410" spc="-1" strike="noStrike">
                <a:latin typeface="Arial"/>
              </a:endParaRPr>
            </a:p>
          </p:txBody>
        </p:sp>
      </p:grpSp>
      <p:sp>
        <p:nvSpPr>
          <p:cNvPr id="102" name="CustomShape 29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40" descr=""/>
          <p:cNvPicPr/>
          <p:nvPr/>
        </p:nvPicPr>
        <p:blipFill>
          <a:blip r:embed="rId1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104" name="CustomShape 30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1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e6dcca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106" name="Picture 43" descr=""/>
          <p:cNvPicPr/>
          <p:nvPr/>
        </p:nvPicPr>
        <p:blipFill>
          <a:blip r:embed="rId1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28280" y="631440"/>
            <a:ext cx="7275600" cy="92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7260"/>
              </a:lnSpc>
            </a:pPr>
            <a:r>
              <a:rPr b="0" lang="en-IN" sz="6600" spc="29" strike="noStrike">
                <a:solidFill>
                  <a:srgbClr val="e6dcca"/>
                </a:solidFill>
                <a:latin typeface="Montserrat Classic Bold"/>
              </a:rPr>
              <a:t>Solution</a:t>
            </a:r>
            <a:endParaRPr b="0" lang="en-IN" sz="66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666680" y="430200"/>
            <a:ext cx="730800" cy="59868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"/>
          <p:cNvSpPr/>
          <p:nvPr/>
        </p:nvSpPr>
        <p:spPr>
          <a:xfrm>
            <a:off x="5397840" y="1028160"/>
            <a:ext cx="730800" cy="59868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Picture 5" descr=""/>
          <p:cNvPicPr/>
          <p:nvPr/>
        </p:nvPicPr>
        <p:blipFill>
          <a:blip r:embed="rId1"/>
          <a:stretch/>
        </p:blipFill>
        <p:spPr>
          <a:xfrm>
            <a:off x="4778280" y="475560"/>
            <a:ext cx="507960" cy="507960"/>
          </a:xfrm>
          <a:prstGeom prst="rect">
            <a:avLst/>
          </a:prstGeom>
          <a:ln>
            <a:noFill/>
          </a:ln>
        </p:spPr>
      </p:pic>
      <p:pic>
        <p:nvPicPr>
          <p:cNvPr id="111" name="Picture 6" descr=""/>
          <p:cNvPicPr/>
          <p:nvPr/>
        </p:nvPicPr>
        <p:blipFill>
          <a:blip r:embed="rId2"/>
          <a:stretch/>
        </p:blipFill>
        <p:spPr>
          <a:xfrm>
            <a:off x="5517000" y="1073520"/>
            <a:ext cx="507960" cy="507960"/>
          </a:xfrm>
          <a:prstGeom prst="rect">
            <a:avLst/>
          </a:prstGeom>
          <a:ln>
            <a:noFill/>
          </a:ln>
        </p:spPr>
      </p:pic>
      <p:pic>
        <p:nvPicPr>
          <p:cNvPr id="112" name="Picture 7" descr=""/>
          <p:cNvPicPr/>
          <p:nvPr/>
        </p:nvPicPr>
        <p:blipFill>
          <a:blip r:embed="rId3"/>
          <a:stretch/>
        </p:blipFill>
        <p:spPr>
          <a:xfrm>
            <a:off x="4778280" y="1073520"/>
            <a:ext cx="507960" cy="507960"/>
          </a:xfrm>
          <a:prstGeom prst="rect">
            <a:avLst/>
          </a:prstGeom>
          <a:ln>
            <a:noFill/>
          </a:ln>
        </p:spPr>
      </p:pic>
      <p:pic>
        <p:nvPicPr>
          <p:cNvPr id="113" name="Picture 8" descr=""/>
          <p:cNvPicPr/>
          <p:nvPr/>
        </p:nvPicPr>
        <p:blipFill>
          <a:blip r:embed="rId4"/>
          <a:stretch/>
        </p:blipFill>
        <p:spPr>
          <a:xfrm>
            <a:off x="5517000" y="477360"/>
            <a:ext cx="507960" cy="507960"/>
          </a:xfrm>
          <a:prstGeom prst="rect">
            <a:avLst/>
          </a:prstGeom>
          <a:ln>
            <a:noFill/>
          </a:ln>
        </p:spPr>
      </p:pic>
      <p:grpSp>
        <p:nvGrpSpPr>
          <p:cNvPr id="114" name="Group 4"/>
          <p:cNvGrpSpPr/>
          <p:nvPr/>
        </p:nvGrpSpPr>
        <p:grpSpPr>
          <a:xfrm>
            <a:off x="6340680" y="6508800"/>
            <a:ext cx="5397480" cy="2848320"/>
            <a:chOff x="6340680" y="6508800"/>
            <a:chExt cx="5397480" cy="2848320"/>
          </a:xfrm>
        </p:grpSpPr>
        <p:grpSp>
          <p:nvGrpSpPr>
            <p:cNvPr id="115" name="Group 5"/>
            <p:cNvGrpSpPr/>
            <p:nvPr/>
          </p:nvGrpSpPr>
          <p:grpSpPr>
            <a:xfrm>
              <a:off x="6499440" y="6667920"/>
              <a:ext cx="5238720" cy="2689200"/>
              <a:chOff x="6499440" y="6667920"/>
              <a:chExt cx="5238720" cy="2689200"/>
            </a:xfrm>
          </p:grpSpPr>
          <p:sp>
            <p:nvSpPr>
              <p:cNvPr id="116" name="CustomShape 6"/>
              <p:cNvSpPr/>
              <p:nvPr/>
            </p:nvSpPr>
            <p:spPr>
              <a:xfrm>
                <a:off x="6499440" y="666792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7" name="Group 7"/>
            <p:cNvGrpSpPr/>
            <p:nvPr/>
          </p:nvGrpSpPr>
          <p:grpSpPr>
            <a:xfrm>
              <a:off x="6340680" y="6508800"/>
              <a:ext cx="5238720" cy="2689200"/>
              <a:chOff x="6340680" y="6508800"/>
              <a:chExt cx="5238720" cy="2689200"/>
            </a:xfrm>
          </p:grpSpPr>
          <p:sp>
            <p:nvSpPr>
              <p:cNvPr id="118" name="CustomShape 8"/>
              <p:cNvSpPr/>
              <p:nvPr/>
            </p:nvSpPr>
            <p:spPr>
              <a:xfrm>
                <a:off x="6340680" y="650880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7cc644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19" name="Group 9"/>
          <p:cNvGrpSpPr/>
          <p:nvPr/>
        </p:nvGrpSpPr>
        <p:grpSpPr>
          <a:xfrm>
            <a:off x="642240" y="6508800"/>
            <a:ext cx="5397840" cy="2848320"/>
            <a:chOff x="642240" y="6508800"/>
            <a:chExt cx="5397840" cy="2848320"/>
          </a:xfrm>
        </p:grpSpPr>
        <p:grpSp>
          <p:nvGrpSpPr>
            <p:cNvPr id="120" name="Group 10"/>
            <p:cNvGrpSpPr/>
            <p:nvPr/>
          </p:nvGrpSpPr>
          <p:grpSpPr>
            <a:xfrm>
              <a:off x="801360" y="6667920"/>
              <a:ext cx="5238720" cy="2689200"/>
              <a:chOff x="801360" y="6667920"/>
              <a:chExt cx="5238720" cy="2689200"/>
            </a:xfrm>
          </p:grpSpPr>
          <p:sp>
            <p:nvSpPr>
              <p:cNvPr id="121" name="CustomShape 11"/>
              <p:cNvSpPr/>
              <p:nvPr/>
            </p:nvSpPr>
            <p:spPr>
              <a:xfrm>
                <a:off x="801360" y="666792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2" name="Group 12"/>
            <p:cNvGrpSpPr/>
            <p:nvPr/>
          </p:nvGrpSpPr>
          <p:grpSpPr>
            <a:xfrm>
              <a:off x="642240" y="6508800"/>
              <a:ext cx="5238720" cy="2689200"/>
              <a:chOff x="642240" y="6508800"/>
              <a:chExt cx="5238720" cy="2689200"/>
            </a:xfrm>
          </p:grpSpPr>
          <p:sp>
            <p:nvSpPr>
              <p:cNvPr id="123" name="CustomShape 13"/>
              <p:cNvSpPr/>
              <p:nvPr/>
            </p:nvSpPr>
            <p:spPr>
              <a:xfrm>
                <a:off x="642240" y="650880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5271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24" name="Group 14"/>
          <p:cNvGrpSpPr/>
          <p:nvPr/>
        </p:nvGrpSpPr>
        <p:grpSpPr>
          <a:xfrm>
            <a:off x="12100680" y="6508800"/>
            <a:ext cx="5397840" cy="2848320"/>
            <a:chOff x="12100680" y="6508800"/>
            <a:chExt cx="5397840" cy="2848320"/>
          </a:xfrm>
        </p:grpSpPr>
        <p:grpSp>
          <p:nvGrpSpPr>
            <p:cNvPr id="125" name="Group 15"/>
            <p:cNvGrpSpPr/>
            <p:nvPr/>
          </p:nvGrpSpPr>
          <p:grpSpPr>
            <a:xfrm>
              <a:off x="12259800" y="6667920"/>
              <a:ext cx="5238720" cy="2689200"/>
              <a:chOff x="12259800" y="6667920"/>
              <a:chExt cx="5238720" cy="2689200"/>
            </a:xfrm>
          </p:grpSpPr>
          <p:sp>
            <p:nvSpPr>
              <p:cNvPr id="126" name="CustomShape 16"/>
              <p:cNvSpPr/>
              <p:nvPr/>
            </p:nvSpPr>
            <p:spPr>
              <a:xfrm>
                <a:off x="12259800" y="666792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7" name="Group 17"/>
            <p:cNvGrpSpPr/>
            <p:nvPr/>
          </p:nvGrpSpPr>
          <p:grpSpPr>
            <a:xfrm>
              <a:off x="12100680" y="6508800"/>
              <a:ext cx="5238720" cy="2689200"/>
              <a:chOff x="12100680" y="6508800"/>
              <a:chExt cx="5238720" cy="2689200"/>
            </a:xfrm>
          </p:grpSpPr>
          <p:sp>
            <p:nvSpPr>
              <p:cNvPr id="128" name="CustomShape 18"/>
              <p:cNvSpPr/>
              <p:nvPr/>
            </p:nvSpPr>
            <p:spPr>
              <a:xfrm>
                <a:off x="12100680" y="650880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ff821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29" name="Group 19"/>
          <p:cNvGrpSpPr/>
          <p:nvPr/>
        </p:nvGrpSpPr>
        <p:grpSpPr>
          <a:xfrm>
            <a:off x="6456960" y="5583600"/>
            <a:ext cx="5164920" cy="3394440"/>
            <a:chOff x="6456960" y="5583600"/>
            <a:chExt cx="5164920" cy="3394440"/>
          </a:xfrm>
        </p:grpSpPr>
        <p:sp>
          <p:nvSpPr>
            <p:cNvPr id="130" name="CustomShape 20"/>
            <p:cNvSpPr/>
            <p:nvPr/>
          </p:nvSpPr>
          <p:spPr>
            <a:xfrm>
              <a:off x="6456960" y="5583600"/>
              <a:ext cx="5164920" cy="1208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759"/>
                </a:lnSpc>
              </a:pPr>
              <a:r>
                <a:rPr b="0" lang="en-IN" sz="3970" spc="197" strike="noStrike">
                  <a:solidFill>
                    <a:srgbClr val="facb3d"/>
                  </a:solidFill>
                  <a:latin typeface="Cormorant SC Bold Bold"/>
                </a:rPr>
                <a:t>One Cost, Low Cost</a:t>
              </a:r>
              <a:endParaRPr b="0" lang="en-IN" sz="3970" spc="-1" strike="noStrike">
                <a:latin typeface="Arial"/>
              </a:endParaRPr>
            </a:p>
          </p:txBody>
        </p:sp>
        <p:sp>
          <p:nvSpPr>
            <p:cNvPr id="131" name="CustomShape 21"/>
            <p:cNvSpPr/>
            <p:nvPr/>
          </p:nvSpPr>
          <p:spPr>
            <a:xfrm>
              <a:off x="6456960" y="6651360"/>
              <a:ext cx="5164920" cy="2326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581"/>
                </a:lnSpc>
              </a:pPr>
              <a:r>
                <a:rPr b="0" lang="en-IN" sz="3270" spc="-1" strike="noStrike">
                  <a:solidFill>
                    <a:srgbClr val="ffffff"/>
                  </a:solidFill>
                  <a:latin typeface="Assistant Regular Bold"/>
                </a:rPr>
                <a:t>Low cost carrier has the potential to create a monopoly in the saturated market</a:t>
              </a:r>
              <a:endParaRPr b="0" lang="en-IN" sz="3270" spc="-1" strike="noStrike">
                <a:latin typeface="Arial"/>
              </a:endParaRPr>
            </a:p>
          </p:txBody>
        </p:sp>
      </p:grpSp>
      <p:pic>
        <p:nvPicPr>
          <p:cNvPr id="132" name="Picture 27" descr=""/>
          <p:cNvPicPr/>
          <p:nvPr/>
        </p:nvPicPr>
        <p:blipFill>
          <a:blip r:embed="rId5"/>
          <a:stretch/>
        </p:blipFill>
        <p:spPr>
          <a:xfrm>
            <a:off x="1379880" y="3031920"/>
            <a:ext cx="1529280" cy="2357280"/>
          </a:xfrm>
          <a:prstGeom prst="rect">
            <a:avLst/>
          </a:prstGeom>
          <a:ln>
            <a:noFill/>
          </a:ln>
        </p:spPr>
      </p:pic>
      <p:pic>
        <p:nvPicPr>
          <p:cNvPr id="133" name="Picture 28" descr=""/>
          <p:cNvPicPr/>
          <p:nvPr/>
        </p:nvPicPr>
        <p:blipFill>
          <a:blip r:embed="rId6"/>
          <a:stretch/>
        </p:blipFill>
        <p:spPr>
          <a:xfrm>
            <a:off x="3215520" y="3213720"/>
            <a:ext cx="2301120" cy="2175480"/>
          </a:xfrm>
          <a:prstGeom prst="rect">
            <a:avLst/>
          </a:prstGeom>
          <a:ln>
            <a:noFill/>
          </a:ln>
        </p:spPr>
      </p:pic>
      <p:pic>
        <p:nvPicPr>
          <p:cNvPr id="134" name="Picture 29" descr=""/>
          <p:cNvPicPr/>
          <p:nvPr/>
        </p:nvPicPr>
        <p:blipFill>
          <a:blip r:embed="rId7"/>
          <a:stretch/>
        </p:blipFill>
        <p:spPr>
          <a:xfrm>
            <a:off x="6409440" y="3252600"/>
            <a:ext cx="5259600" cy="2136600"/>
          </a:xfrm>
          <a:prstGeom prst="rect">
            <a:avLst/>
          </a:prstGeom>
          <a:ln>
            <a:noFill/>
          </a:ln>
        </p:spPr>
      </p:pic>
      <p:grpSp>
        <p:nvGrpSpPr>
          <p:cNvPr id="135" name="Group 22"/>
          <p:cNvGrpSpPr/>
          <p:nvPr/>
        </p:nvGrpSpPr>
        <p:grpSpPr>
          <a:xfrm>
            <a:off x="12340080" y="5583600"/>
            <a:ext cx="4919040" cy="3731760"/>
            <a:chOff x="12340080" y="5583600"/>
            <a:chExt cx="4919040" cy="3731760"/>
          </a:xfrm>
        </p:grpSpPr>
        <p:sp>
          <p:nvSpPr>
            <p:cNvPr id="136" name="CustomShape 23"/>
            <p:cNvSpPr/>
            <p:nvPr/>
          </p:nvSpPr>
          <p:spPr>
            <a:xfrm>
              <a:off x="12340080" y="5583600"/>
              <a:ext cx="4919040" cy="61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878"/>
                </a:lnSpc>
              </a:pPr>
              <a:r>
                <a:rPr b="0" lang="en-IN" sz="4070" spc="202" strike="noStrike">
                  <a:solidFill>
                    <a:srgbClr val="facb3d"/>
                  </a:solidFill>
                  <a:latin typeface="Cormorant SC Bold Bold"/>
                </a:rPr>
                <a:t>Hire the Best</a:t>
              </a:r>
              <a:endParaRPr b="0" lang="en-IN" sz="4070" spc="-1" strike="noStrike">
                <a:latin typeface="Arial"/>
              </a:endParaRPr>
            </a:p>
          </p:txBody>
        </p:sp>
        <p:sp>
          <p:nvSpPr>
            <p:cNvPr id="137" name="CustomShape 24"/>
            <p:cNvSpPr/>
            <p:nvPr/>
          </p:nvSpPr>
          <p:spPr>
            <a:xfrm>
              <a:off x="12340080" y="6678360"/>
              <a:ext cx="4919040" cy="2637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3461"/>
                </a:lnSpc>
              </a:pPr>
              <a:r>
                <a:rPr b="0" lang="en-IN" sz="2470" spc="-1" strike="noStrike">
                  <a:solidFill>
                    <a:srgbClr val="ffffff"/>
                  </a:solidFill>
                  <a:latin typeface="Assistant Regular Bold"/>
                </a:rPr>
                <a:t>The business with technological and market understanding will always be winning and be providing the best value proposition to customers</a:t>
              </a:r>
              <a:endParaRPr b="0" lang="en-IN" sz="2470" spc="-1" strike="noStrike">
                <a:latin typeface="Arial"/>
              </a:endParaRPr>
            </a:p>
          </p:txBody>
        </p:sp>
      </p:grpSp>
      <p:grpSp>
        <p:nvGrpSpPr>
          <p:cNvPr id="138" name="Group 25"/>
          <p:cNvGrpSpPr/>
          <p:nvPr/>
        </p:nvGrpSpPr>
        <p:grpSpPr>
          <a:xfrm>
            <a:off x="642240" y="5583600"/>
            <a:ext cx="4973040" cy="3193920"/>
            <a:chOff x="642240" y="5583600"/>
            <a:chExt cx="4973040" cy="3193920"/>
          </a:xfrm>
        </p:grpSpPr>
        <p:sp>
          <p:nvSpPr>
            <p:cNvPr id="139" name="CustomShape 26"/>
            <p:cNvSpPr/>
            <p:nvPr/>
          </p:nvSpPr>
          <p:spPr>
            <a:xfrm>
              <a:off x="642240" y="5583600"/>
              <a:ext cx="4973040" cy="55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399"/>
                </a:lnSpc>
              </a:pPr>
              <a:r>
                <a:rPr b="0" lang="en-IN" sz="3670" spc="182" strike="noStrike">
                  <a:solidFill>
                    <a:srgbClr val="facb3d"/>
                  </a:solidFill>
                  <a:latin typeface="Cormorant SC Bold Bold"/>
                </a:rPr>
                <a:t>Local With Vocal</a:t>
              </a:r>
              <a:endParaRPr b="0" lang="en-IN" sz="3670" spc="-1" strike="noStrike">
                <a:latin typeface="Arial"/>
              </a:endParaRPr>
            </a:p>
          </p:txBody>
        </p:sp>
        <p:sp>
          <p:nvSpPr>
            <p:cNvPr id="140" name="CustomShape 27"/>
            <p:cNvSpPr/>
            <p:nvPr/>
          </p:nvSpPr>
          <p:spPr>
            <a:xfrm>
              <a:off x="642240" y="6593400"/>
              <a:ext cx="4973040" cy="2184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300"/>
                </a:lnSpc>
              </a:pPr>
              <a:r>
                <a:rPr b="0" lang="en-IN" sz="3070" spc="-1" strike="noStrike">
                  <a:solidFill>
                    <a:srgbClr val="ffffff"/>
                  </a:solidFill>
                  <a:latin typeface="Assistant Regular Bold"/>
                </a:rPr>
                <a:t>Business with local market penetration and understanding of the rural markets.</a:t>
              </a:r>
              <a:endParaRPr b="0" lang="en-IN" sz="3070" spc="-1" strike="noStrike">
                <a:latin typeface="Arial"/>
              </a:endParaRPr>
            </a:p>
          </p:txBody>
        </p:sp>
      </p:grpSp>
      <p:pic>
        <p:nvPicPr>
          <p:cNvPr id="141" name="Picture 36" descr=""/>
          <p:cNvPicPr/>
          <p:nvPr/>
        </p:nvPicPr>
        <p:blipFill>
          <a:blip r:embed="rId8"/>
          <a:stretch/>
        </p:blipFill>
        <p:spPr>
          <a:xfrm>
            <a:off x="9951840" y="2933280"/>
            <a:ext cx="952920" cy="952920"/>
          </a:xfrm>
          <a:prstGeom prst="rect">
            <a:avLst/>
          </a:prstGeom>
          <a:ln>
            <a:noFill/>
          </a:ln>
        </p:spPr>
      </p:pic>
      <p:pic>
        <p:nvPicPr>
          <p:cNvPr id="142" name="Picture 37" descr=""/>
          <p:cNvPicPr/>
          <p:nvPr/>
        </p:nvPicPr>
        <p:blipFill>
          <a:blip r:embed="rId9"/>
          <a:stretch/>
        </p:blipFill>
        <p:spPr>
          <a:xfrm>
            <a:off x="12608640" y="3086280"/>
            <a:ext cx="1620000" cy="2496960"/>
          </a:xfrm>
          <a:prstGeom prst="rect">
            <a:avLst/>
          </a:prstGeom>
          <a:ln>
            <a:noFill/>
          </a:ln>
        </p:spPr>
      </p:pic>
      <p:pic>
        <p:nvPicPr>
          <p:cNvPr id="143" name="Picture 38" descr=""/>
          <p:cNvPicPr/>
          <p:nvPr/>
        </p:nvPicPr>
        <p:blipFill>
          <a:blip r:embed="rId10"/>
          <a:stretch/>
        </p:blipFill>
        <p:spPr>
          <a:xfrm>
            <a:off x="14362560" y="2686680"/>
            <a:ext cx="2896200" cy="2896200"/>
          </a:xfrm>
          <a:prstGeom prst="rect">
            <a:avLst/>
          </a:prstGeom>
          <a:ln>
            <a:noFill/>
          </a:ln>
        </p:spPr>
      </p:pic>
      <p:sp>
        <p:nvSpPr>
          <p:cNvPr id="144" name="CustomShape 28"/>
          <p:cNvSpPr/>
          <p:nvPr/>
        </p:nvSpPr>
        <p:spPr>
          <a:xfrm>
            <a:off x="546840" y="1815480"/>
            <a:ext cx="1719432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2801"/>
              </a:lnSpc>
            </a:pPr>
            <a:r>
              <a:rPr b="0" lang="en-IN" sz="2000" spc="-398" strike="noStrike">
                <a:solidFill>
                  <a:srgbClr val="5271ff"/>
                </a:solidFill>
                <a:latin typeface="Open Sans Extra Bold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b="0" lang="en-IN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"/>
          <p:cNvPicPr/>
          <p:nvPr/>
        </p:nvPicPr>
        <p:blipFill>
          <a:blip r:embed="rId1"/>
          <a:srcRect l="4700" t="0" r="4700" b="26935"/>
          <a:stretch/>
        </p:blipFill>
        <p:spPr>
          <a:xfrm>
            <a:off x="-554040" y="1943280"/>
            <a:ext cx="19232640" cy="87246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-96480" y="1943280"/>
            <a:ext cx="18570960" cy="8878320"/>
          </a:xfrm>
          <a:prstGeom prst="rect">
            <a:avLst/>
          </a:prstGeom>
          <a:solidFill>
            <a:srgbClr val="545454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"/>
          <p:cNvSpPr/>
          <p:nvPr/>
        </p:nvSpPr>
        <p:spPr>
          <a:xfrm>
            <a:off x="-613080" y="9093960"/>
            <a:ext cx="19604160" cy="1402560"/>
          </a:xfrm>
          <a:prstGeom prst="rect">
            <a:avLst/>
          </a:prstGeom>
          <a:solidFill>
            <a:srgbClr val="1c25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-161280" y="9093960"/>
            <a:ext cx="2211120" cy="137052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9" name="Group 4"/>
          <p:cNvGrpSpPr/>
          <p:nvPr/>
        </p:nvGrpSpPr>
        <p:grpSpPr>
          <a:xfrm>
            <a:off x="6332400" y="5937480"/>
            <a:ext cx="5397840" cy="2848320"/>
            <a:chOff x="6332400" y="5937480"/>
            <a:chExt cx="5397840" cy="2848320"/>
          </a:xfrm>
        </p:grpSpPr>
        <p:grpSp>
          <p:nvGrpSpPr>
            <p:cNvPr id="150" name="Group 5"/>
            <p:cNvGrpSpPr/>
            <p:nvPr/>
          </p:nvGrpSpPr>
          <p:grpSpPr>
            <a:xfrm>
              <a:off x="6491520" y="6096600"/>
              <a:ext cx="5238720" cy="2689200"/>
              <a:chOff x="6491520" y="6096600"/>
              <a:chExt cx="5238720" cy="2689200"/>
            </a:xfrm>
          </p:grpSpPr>
          <p:sp>
            <p:nvSpPr>
              <p:cNvPr id="151" name="CustomShape 6"/>
              <p:cNvSpPr/>
              <p:nvPr/>
            </p:nvSpPr>
            <p:spPr>
              <a:xfrm>
                <a:off x="6491520" y="609660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2" name="Group 7"/>
            <p:cNvGrpSpPr/>
            <p:nvPr/>
          </p:nvGrpSpPr>
          <p:grpSpPr>
            <a:xfrm>
              <a:off x="6332400" y="5937480"/>
              <a:ext cx="5238720" cy="2689200"/>
              <a:chOff x="6332400" y="5937480"/>
              <a:chExt cx="5238720" cy="2689200"/>
            </a:xfrm>
          </p:grpSpPr>
          <p:sp>
            <p:nvSpPr>
              <p:cNvPr id="153" name="CustomShape 8"/>
              <p:cNvSpPr/>
              <p:nvPr/>
            </p:nvSpPr>
            <p:spPr>
              <a:xfrm>
                <a:off x="6332400" y="593748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7cc644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54" name="Group 9"/>
          <p:cNvGrpSpPr/>
          <p:nvPr/>
        </p:nvGrpSpPr>
        <p:grpSpPr>
          <a:xfrm>
            <a:off x="634320" y="5937480"/>
            <a:ext cx="5397480" cy="2848320"/>
            <a:chOff x="634320" y="5937480"/>
            <a:chExt cx="5397480" cy="2848320"/>
          </a:xfrm>
        </p:grpSpPr>
        <p:grpSp>
          <p:nvGrpSpPr>
            <p:cNvPr id="155" name="Group 10"/>
            <p:cNvGrpSpPr/>
            <p:nvPr/>
          </p:nvGrpSpPr>
          <p:grpSpPr>
            <a:xfrm>
              <a:off x="793080" y="6096600"/>
              <a:ext cx="5238720" cy="2689200"/>
              <a:chOff x="793080" y="6096600"/>
              <a:chExt cx="5238720" cy="2689200"/>
            </a:xfrm>
          </p:grpSpPr>
          <p:sp>
            <p:nvSpPr>
              <p:cNvPr id="156" name="CustomShape 11"/>
              <p:cNvSpPr/>
              <p:nvPr/>
            </p:nvSpPr>
            <p:spPr>
              <a:xfrm>
                <a:off x="793080" y="609660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7" name="Group 12"/>
            <p:cNvGrpSpPr/>
            <p:nvPr/>
          </p:nvGrpSpPr>
          <p:grpSpPr>
            <a:xfrm>
              <a:off x="634320" y="5937480"/>
              <a:ext cx="5238720" cy="2689200"/>
              <a:chOff x="634320" y="5937480"/>
              <a:chExt cx="5238720" cy="2689200"/>
            </a:xfrm>
          </p:grpSpPr>
          <p:sp>
            <p:nvSpPr>
              <p:cNvPr id="158" name="CustomShape 13"/>
              <p:cNvSpPr/>
              <p:nvPr/>
            </p:nvSpPr>
            <p:spPr>
              <a:xfrm>
                <a:off x="634320" y="593748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5271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59" name="Group 14"/>
          <p:cNvGrpSpPr/>
          <p:nvPr/>
        </p:nvGrpSpPr>
        <p:grpSpPr>
          <a:xfrm>
            <a:off x="12092400" y="5937480"/>
            <a:ext cx="5397840" cy="2848320"/>
            <a:chOff x="12092400" y="5937480"/>
            <a:chExt cx="5397840" cy="2848320"/>
          </a:xfrm>
        </p:grpSpPr>
        <p:grpSp>
          <p:nvGrpSpPr>
            <p:cNvPr id="160" name="Group 15"/>
            <p:cNvGrpSpPr/>
            <p:nvPr/>
          </p:nvGrpSpPr>
          <p:grpSpPr>
            <a:xfrm>
              <a:off x="12251520" y="6096600"/>
              <a:ext cx="5238720" cy="2689200"/>
              <a:chOff x="12251520" y="6096600"/>
              <a:chExt cx="5238720" cy="2689200"/>
            </a:xfrm>
          </p:grpSpPr>
          <p:sp>
            <p:nvSpPr>
              <p:cNvPr id="161" name="CustomShape 16"/>
              <p:cNvSpPr/>
              <p:nvPr/>
            </p:nvSpPr>
            <p:spPr>
              <a:xfrm>
                <a:off x="12251520" y="609660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2" name="Group 17"/>
            <p:cNvGrpSpPr/>
            <p:nvPr/>
          </p:nvGrpSpPr>
          <p:grpSpPr>
            <a:xfrm>
              <a:off x="12092400" y="5937480"/>
              <a:ext cx="5238720" cy="2689200"/>
              <a:chOff x="12092400" y="5937480"/>
              <a:chExt cx="5238720" cy="2689200"/>
            </a:xfrm>
          </p:grpSpPr>
          <p:sp>
            <p:nvSpPr>
              <p:cNvPr id="163" name="CustomShape 18"/>
              <p:cNvSpPr/>
              <p:nvPr/>
            </p:nvSpPr>
            <p:spPr>
              <a:xfrm>
                <a:off x="12092400" y="5937480"/>
                <a:ext cx="5238720" cy="2689200"/>
              </a:xfrm>
              <a:custGeom>
                <a:avLst/>
                <a:gdLst/>
                <a:ahLst/>
                <a:rect l="l" t="t" r="r" b="b"/>
                <a:pathLst>
                  <a:path w="1845239" h="947347">
                    <a:moveTo>
                      <a:pt x="0" y="0"/>
                    </a:moveTo>
                    <a:lnTo>
                      <a:pt x="1845239" y="0"/>
                    </a:lnTo>
                    <a:lnTo>
                      <a:pt x="1845239" y="947347"/>
                    </a:lnTo>
                    <a:lnTo>
                      <a:pt x="0" y="947347"/>
                    </a:lnTo>
                    <a:close/>
                  </a:path>
                </a:pathLst>
              </a:custGeom>
              <a:solidFill>
                <a:srgbClr val="ff821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64" name="Group 19"/>
          <p:cNvGrpSpPr/>
          <p:nvPr/>
        </p:nvGrpSpPr>
        <p:grpSpPr>
          <a:xfrm>
            <a:off x="6303960" y="5011920"/>
            <a:ext cx="5164920" cy="3322440"/>
            <a:chOff x="6303960" y="5011920"/>
            <a:chExt cx="5164920" cy="3322440"/>
          </a:xfrm>
        </p:grpSpPr>
        <p:sp>
          <p:nvSpPr>
            <p:cNvPr id="165" name="CustomShape 20"/>
            <p:cNvSpPr/>
            <p:nvPr/>
          </p:nvSpPr>
          <p:spPr>
            <a:xfrm>
              <a:off x="6303960" y="5011920"/>
              <a:ext cx="5164920" cy="60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759"/>
                </a:lnSpc>
              </a:pPr>
              <a:r>
                <a:rPr b="0" lang="en-IN" sz="3970" spc="197" strike="noStrike">
                  <a:solidFill>
                    <a:srgbClr val="ffffff"/>
                  </a:solidFill>
                  <a:latin typeface="Cormorant SC Bold Bold"/>
                </a:rPr>
                <a:t>Market Growth</a:t>
              </a:r>
              <a:endParaRPr b="0" lang="en-IN" sz="3970" spc="-1" strike="noStrike">
                <a:latin typeface="Arial"/>
              </a:endParaRPr>
            </a:p>
          </p:txBody>
        </p:sp>
        <p:sp>
          <p:nvSpPr>
            <p:cNvPr id="166" name="CustomShape 21"/>
            <p:cNvSpPr/>
            <p:nvPr/>
          </p:nvSpPr>
          <p:spPr>
            <a:xfrm>
              <a:off x="6303960" y="6079680"/>
              <a:ext cx="5164920" cy="22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439"/>
                </a:lnSpc>
              </a:pPr>
              <a:r>
                <a:rPr b="0" lang="en-IN" sz="3170" spc="-1" strike="noStrike">
                  <a:solidFill>
                    <a:srgbClr val="ffffff"/>
                  </a:solidFill>
                  <a:latin typeface="Assistant Regular Bold"/>
                </a:rPr>
                <a:t>The industry has a high CAGR of 7.7% to 10% globally depending upon the geographic location</a:t>
              </a:r>
              <a:endParaRPr b="0" lang="en-IN" sz="3170" spc="-1" strike="noStrike">
                <a:latin typeface="Arial"/>
              </a:endParaRPr>
            </a:p>
          </p:txBody>
        </p:sp>
      </p:grpSp>
      <p:grpSp>
        <p:nvGrpSpPr>
          <p:cNvPr id="167" name="Group 22"/>
          <p:cNvGrpSpPr/>
          <p:nvPr/>
        </p:nvGrpSpPr>
        <p:grpSpPr>
          <a:xfrm>
            <a:off x="12331800" y="5011920"/>
            <a:ext cx="4919040" cy="3722760"/>
            <a:chOff x="12331800" y="5011920"/>
            <a:chExt cx="4919040" cy="3722760"/>
          </a:xfrm>
        </p:grpSpPr>
        <p:sp>
          <p:nvSpPr>
            <p:cNvPr id="168" name="CustomShape 23"/>
            <p:cNvSpPr/>
            <p:nvPr/>
          </p:nvSpPr>
          <p:spPr>
            <a:xfrm>
              <a:off x="12331800" y="5011920"/>
              <a:ext cx="4919040" cy="61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878"/>
                </a:lnSpc>
              </a:pPr>
              <a:r>
                <a:rPr b="0" lang="en-IN" sz="4070" spc="202" strike="noStrike">
                  <a:solidFill>
                    <a:srgbClr val="ffffff"/>
                  </a:solidFill>
                  <a:latin typeface="Cormorant SC Bold Bold"/>
                </a:rPr>
                <a:t>Competition</a:t>
              </a:r>
              <a:endParaRPr b="0" lang="en-IN" sz="4070" spc="-1" strike="noStrike">
                <a:latin typeface="Arial"/>
              </a:endParaRPr>
            </a:p>
          </p:txBody>
        </p:sp>
        <p:sp>
          <p:nvSpPr>
            <p:cNvPr id="169" name="CustomShape 24"/>
            <p:cNvSpPr/>
            <p:nvPr/>
          </p:nvSpPr>
          <p:spPr>
            <a:xfrm>
              <a:off x="12331800" y="6092640"/>
              <a:ext cx="4919040" cy="264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161"/>
                </a:lnSpc>
              </a:pPr>
              <a:r>
                <a:rPr b="0" lang="en-IN" sz="2970" spc="-1" strike="noStrike">
                  <a:solidFill>
                    <a:srgbClr val="ffffff"/>
                  </a:solidFill>
                  <a:latin typeface="Assistant Regular Bold"/>
                </a:rPr>
                <a:t>The competition in the business targeting the remote rural under penetrated market is very less</a:t>
              </a:r>
              <a:endParaRPr b="0" lang="en-IN" sz="2970" spc="-1" strike="noStrike">
                <a:latin typeface="Arial"/>
              </a:endParaRPr>
            </a:p>
          </p:txBody>
        </p:sp>
      </p:grpSp>
      <p:grpSp>
        <p:nvGrpSpPr>
          <p:cNvPr id="170" name="Group 25"/>
          <p:cNvGrpSpPr/>
          <p:nvPr/>
        </p:nvGrpSpPr>
        <p:grpSpPr>
          <a:xfrm>
            <a:off x="634320" y="5011920"/>
            <a:ext cx="4973040" cy="4286520"/>
            <a:chOff x="634320" y="5011920"/>
            <a:chExt cx="4973040" cy="4286520"/>
          </a:xfrm>
        </p:grpSpPr>
        <p:sp>
          <p:nvSpPr>
            <p:cNvPr id="171" name="CustomShape 26"/>
            <p:cNvSpPr/>
            <p:nvPr/>
          </p:nvSpPr>
          <p:spPr>
            <a:xfrm>
              <a:off x="634320" y="5011920"/>
              <a:ext cx="4973040" cy="55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399"/>
                </a:lnSpc>
              </a:pPr>
              <a:r>
                <a:rPr b="0" lang="en-IN" sz="3670" spc="182" strike="noStrike">
                  <a:solidFill>
                    <a:srgbClr val="ffffff"/>
                  </a:solidFill>
                  <a:latin typeface="Cormorant SC Bold Bold"/>
                </a:rPr>
                <a:t>market Size</a:t>
              </a:r>
              <a:endParaRPr b="0" lang="en-IN" sz="3670" spc="-1" strike="noStrike">
                <a:latin typeface="Arial"/>
              </a:endParaRPr>
            </a:p>
          </p:txBody>
        </p:sp>
        <p:sp>
          <p:nvSpPr>
            <p:cNvPr id="172" name="CustomShape 27"/>
            <p:cNvSpPr/>
            <p:nvPr/>
          </p:nvSpPr>
          <p:spPr>
            <a:xfrm>
              <a:off x="634320" y="6022080"/>
              <a:ext cx="4973040" cy="32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4300"/>
                </a:lnSpc>
              </a:pPr>
              <a:r>
                <a:rPr b="0" lang="en-IN" sz="3070" spc="-1" strike="noStrike">
                  <a:solidFill>
                    <a:srgbClr val="ffffff"/>
                  </a:solidFill>
                  <a:latin typeface="Assistant Regular Bold"/>
                </a:rPr>
                <a:t>The online cab aggregator market is estimated to be of </a:t>
              </a:r>
              <a:r>
                <a:rPr b="0" lang="en-IN" sz="3070" spc="-1" strike="noStrike">
                  <a:solidFill>
                    <a:srgbClr val="ffffff"/>
                  </a:solidFill>
                  <a:latin typeface="Assistant Regular Bold Italics"/>
                </a:rPr>
                <a:t>INR 29.75 Billion and in UK it was £6.4 billion in 2020-21</a:t>
              </a:r>
              <a:endParaRPr b="0" lang="en-IN" sz="3070" spc="-1" strike="noStrike">
                <a:latin typeface="Arial"/>
              </a:endParaRPr>
            </a:p>
          </p:txBody>
        </p:sp>
      </p:grpSp>
      <p:grpSp>
        <p:nvGrpSpPr>
          <p:cNvPr id="173" name="Group 28"/>
          <p:cNvGrpSpPr/>
          <p:nvPr/>
        </p:nvGrpSpPr>
        <p:grpSpPr>
          <a:xfrm>
            <a:off x="7700040" y="2089080"/>
            <a:ext cx="2662560" cy="2793240"/>
            <a:chOff x="7700040" y="2089080"/>
            <a:chExt cx="2662560" cy="2793240"/>
          </a:xfrm>
        </p:grpSpPr>
        <p:pic>
          <p:nvPicPr>
            <p:cNvPr id="174" name="Picture 31" descr=""/>
            <p:cNvPicPr/>
            <p:nvPr/>
          </p:nvPicPr>
          <p:blipFill>
            <a:blip r:embed="rId2"/>
            <a:stretch/>
          </p:blipFill>
          <p:spPr>
            <a:xfrm>
              <a:off x="8281440" y="3101760"/>
              <a:ext cx="1602720" cy="178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32" descr=""/>
            <p:cNvPicPr/>
            <p:nvPr/>
          </p:nvPicPr>
          <p:blipFill>
            <a:blip r:embed="rId3"/>
            <a:stretch/>
          </p:blipFill>
          <p:spPr>
            <a:xfrm rot="20368800">
              <a:off x="7943040" y="2413800"/>
              <a:ext cx="2176560" cy="1780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6" name="Picture 33" descr=""/>
          <p:cNvPicPr/>
          <p:nvPr/>
        </p:nvPicPr>
        <p:blipFill>
          <a:blip r:embed="rId4"/>
          <a:stretch/>
        </p:blipFill>
        <p:spPr>
          <a:xfrm>
            <a:off x="2050200" y="2539800"/>
            <a:ext cx="2231280" cy="2312280"/>
          </a:xfrm>
          <a:prstGeom prst="rect">
            <a:avLst/>
          </a:prstGeom>
          <a:ln>
            <a:noFill/>
          </a:ln>
        </p:spPr>
      </p:pic>
      <p:pic>
        <p:nvPicPr>
          <p:cNvPr id="177" name="Picture 34" descr=""/>
          <p:cNvPicPr/>
          <p:nvPr/>
        </p:nvPicPr>
        <p:blipFill>
          <a:blip r:embed="rId5"/>
          <a:stretch/>
        </p:blipFill>
        <p:spPr>
          <a:xfrm>
            <a:off x="13635360" y="2539800"/>
            <a:ext cx="2312280" cy="2312280"/>
          </a:xfrm>
          <a:prstGeom prst="rect">
            <a:avLst/>
          </a:prstGeom>
          <a:ln>
            <a:noFill/>
          </a:ln>
        </p:spPr>
      </p:pic>
      <p:sp>
        <p:nvSpPr>
          <p:cNvPr id="178" name="CustomShape 29"/>
          <p:cNvSpPr/>
          <p:nvPr/>
        </p:nvSpPr>
        <p:spPr>
          <a:xfrm>
            <a:off x="944280" y="619200"/>
            <a:ext cx="690732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6599"/>
              </a:lnSpc>
            </a:pPr>
            <a:r>
              <a:rPr b="0" lang="en-IN" sz="6000" spc="29" strike="noStrike">
                <a:solidFill>
                  <a:srgbClr val="1c2529"/>
                </a:solidFill>
                <a:latin typeface="Montserrat Classic Bold"/>
              </a:rPr>
              <a:t>Market Scenario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179" name="CustomShape 30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Picture 37" descr=""/>
          <p:cNvPicPr/>
          <p:nvPr/>
        </p:nvPicPr>
        <p:blipFill>
          <a:blip r:embed="rId6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181" name="CustomShape 31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2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e6dcca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183" name="Picture 40" descr=""/>
          <p:cNvPicPr/>
          <p:nvPr/>
        </p:nvPicPr>
        <p:blipFill>
          <a:blip r:embed="rId7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072880" y="2988360"/>
            <a:ext cx="2819160" cy="25905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5821560" y="2988360"/>
            <a:ext cx="2819160" cy="25905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Picture 4" descr=""/>
          <p:cNvPicPr/>
          <p:nvPr/>
        </p:nvPicPr>
        <p:blipFill>
          <a:blip r:embed="rId1"/>
          <a:stretch/>
        </p:blipFill>
        <p:spPr>
          <a:xfrm>
            <a:off x="10240200" y="3673800"/>
            <a:ext cx="1323720" cy="132372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9498240" y="2988360"/>
            <a:ext cx="2819160" cy="25905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4"/>
          <p:cNvSpPr/>
          <p:nvPr/>
        </p:nvSpPr>
        <p:spPr>
          <a:xfrm>
            <a:off x="13176720" y="2988360"/>
            <a:ext cx="2819160" cy="25905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5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6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Picture 9" descr=""/>
          <p:cNvPicPr/>
          <p:nvPr/>
        </p:nvPicPr>
        <p:blipFill>
          <a:blip r:embed="rId2"/>
          <a:stretch/>
        </p:blipFill>
        <p:spPr>
          <a:xfrm>
            <a:off x="6373440" y="3426120"/>
            <a:ext cx="1715400" cy="1715400"/>
          </a:xfrm>
          <a:prstGeom prst="rect">
            <a:avLst/>
          </a:prstGeom>
          <a:ln>
            <a:noFill/>
          </a:ln>
        </p:spPr>
      </p:pic>
      <p:pic>
        <p:nvPicPr>
          <p:cNvPr id="192" name="Picture 10" descr=""/>
          <p:cNvPicPr/>
          <p:nvPr/>
        </p:nvPicPr>
        <p:blipFill>
          <a:blip r:embed="rId3"/>
          <a:stretch/>
        </p:blipFill>
        <p:spPr>
          <a:xfrm>
            <a:off x="2656080" y="3526560"/>
            <a:ext cx="1652760" cy="1514160"/>
          </a:xfrm>
          <a:prstGeom prst="rect">
            <a:avLst/>
          </a:prstGeom>
          <a:ln>
            <a:noFill/>
          </a:ln>
        </p:spPr>
      </p:pic>
      <p:pic>
        <p:nvPicPr>
          <p:cNvPr id="193" name="Picture 11" descr=""/>
          <p:cNvPicPr/>
          <p:nvPr/>
        </p:nvPicPr>
        <p:blipFill>
          <a:blip r:embed="rId4"/>
          <a:stretch/>
        </p:blipFill>
        <p:spPr>
          <a:xfrm>
            <a:off x="10252080" y="3528360"/>
            <a:ext cx="1311840" cy="1614960"/>
          </a:xfrm>
          <a:prstGeom prst="rect">
            <a:avLst/>
          </a:prstGeom>
          <a:ln>
            <a:noFill/>
          </a:ln>
        </p:spPr>
      </p:pic>
      <p:pic>
        <p:nvPicPr>
          <p:cNvPr id="194" name="Picture 12" descr=""/>
          <p:cNvPicPr/>
          <p:nvPr/>
        </p:nvPicPr>
        <p:blipFill>
          <a:blip r:embed="rId5"/>
          <a:stretch/>
        </p:blipFill>
        <p:spPr>
          <a:xfrm>
            <a:off x="13778640" y="3528360"/>
            <a:ext cx="1614960" cy="1614960"/>
          </a:xfrm>
          <a:prstGeom prst="rect">
            <a:avLst/>
          </a:prstGeom>
          <a:ln>
            <a:noFill/>
          </a:ln>
        </p:spPr>
      </p:pic>
      <p:sp>
        <p:nvSpPr>
          <p:cNvPr id="195" name="CustomShape 7"/>
          <p:cNvSpPr/>
          <p:nvPr/>
        </p:nvSpPr>
        <p:spPr>
          <a:xfrm>
            <a:off x="1152720" y="1076400"/>
            <a:ext cx="384876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Services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2050200" y="6076440"/>
            <a:ext cx="286488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4201"/>
              </a:lnSpc>
            </a:pPr>
            <a:r>
              <a:rPr b="0" lang="en-IN" sz="2800" spc="86" strike="noStrike">
                <a:solidFill>
                  <a:srgbClr val="e6dcca"/>
                </a:solidFill>
                <a:latin typeface="Montserrat Light"/>
              </a:rPr>
              <a:t>World Class Experience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197" name="CustomShape 9"/>
          <p:cNvSpPr/>
          <p:nvPr/>
        </p:nvSpPr>
        <p:spPr>
          <a:xfrm>
            <a:off x="5798880" y="6085800"/>
            <a:ext cx="2864880" cy="14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3900"/>
              </a:lnSpc>
            </a:pPr>
            <a:r>
              <a:rPr b="0" lang="en-IN" sz="2600" spc="80" strike="noStrike">
                <a:solidFill>
                  <a:srgbClr val="e6dcca"/>
                </a:solidFill>
                <a:latin typeface="Montserrat Light"/>
              </a:rPr>
              <a:t>Professional Driver Experience</a:t>
            </a:r>
            <a:endParaRPr b="0" lang="en-IN" sz="2600" spc="-1" strike="noStrike">
              <a:latin typeface="Arial"/>
            </a:endParaRPr>
          </a:p>
        </p:txBody>
      </p:sp>
      <p:sp>
        <p:nvSpPr>
          <p:cNvPr id="198" name="CustomShape 10"/>
          <p:cNvSpPr/>
          <p:nvPr/>
        </p:nvSpPr>
        <p:spPr>
          <a:xfrm>
            <a:off x="9475560" y="6085800"/>
            <a:ext cx="2864880" cy="102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4051"/>
              </a:lnSpc>
            </a:pPr>
            <a:r>
              <a:rPr b="0" lang="en-IN" sz="2700" spc="83" strike="noStrike">
                <a:solidFill>
                  <a:srgbClr val="e6dcca"/>
                </a:solidFill>
                <a:latin typeface="Montserrat Light"/>
              </a:rPr>
              <a:t>Best Pricing of INR 3 per KM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99" name="CustomShape 11"/>
          <p:cNvSpPr/>
          <p:nvPr/>
        </p:nvSpPr>
        <p:spPr>
          <a:xfrm>
            <a:off x="13153680" y="6085800"/>
            <a:ext cx="286488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3750"/>
              </a:lnSpc>
            </a:pPr>
            <a:r>
              <a:rPr b="0" lang="en-IN" sz="2500" spc="77" strike="noStrike">
                <a:solidFill>
                  <a:srgbClr val="e6dcca"/>
                </a:solidFill>
                <a:latin typeface="Montserrat Light"/>
              </a:rPr>
              <a:t>All in all, best value proposition package</a:t>
            </a:r>
            <a:endParaRPr b="0" lang="en-IN" sz="2500" spc="-1" strike="noStrike">
              <a:latin typeface="Arial"/>
            </a:endParaRPr>
          </a:p>
        </p:txBody>
      </p:sp>
      <p:sp>
        <p:nvSpPr>
          <p:cNvPr id="200" name="CustomShape 12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Picture 19" descr=""/>
          <p:cNvPicPr/>
          <p:nvPr/>
        </p:nvPicPr>
        <p:blipFill>
          <a:blip r:embed="rId6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02" name="CustomShape 13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4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204" name="Picture 22" descr=""/>
          <p:cNvPicPr/>
          <p:nvPr/>
        </p:nvPicPr>
        <p:blipFill>
          <a:blip r:embed="rId7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"/>
          <p:cNvPicPr/>
          <p:nvPr/>
        </p:nvPicPr>
        <p:blipFill>
          <a:blip r:embed="rId2"/>
          <a:stretch/>
        </p:blipFill>
        <p:spPr>
          <a:xfrm>
            <a:off x="506880" y="323640"/>
            <a:ext cx="17395920" cy="861084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563400" y="3235680"/>
            <a:ext cx="7463880" cy="20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Technical Expertise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Focus Market and Audience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Scattered Realised Market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Customer Centric Privacy Policy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Audience Oriented Social Features</a:t>
            </a:r>
            <a:endParaRPr b="0" lang="en-IN" sz="2300" spc="-1" strike="noStrike">
              <a:latin typeface="Arial"/>
            </a:endParaRPr>
          </a:p>
        </p:txBody>
      </p:sp>
      <p:pic>
        <p:nvPicPr>
          <p:cNvPr id="207" name="Picture 4" descr=""/>
          <p:cNvPicPr/>
          <p:nvPr/>
        </p:nvPicPr>
        <p:blipFill>
          <a:blip r:embed="rId3"/>
          <a:srcRect l="0" t="0" r="0" b="81935"/>
          <a:stretch/>
        </p:blipFill>
        <p:spPr>
          <a:xfrm>
            <a:off x="563400" y="2330280"/>
            <a:ext cx="2946240" cy="532440"/>
          </a:xfrm>
          <a:prstGeom prst="rect">
            <a:avLst/>
          </a:prstGeom>
          <a:ln>
            <a:noFill/>
          </a:ln>
        </p:spPr>
      </p:pic>
      <p:grpSp>
        <p:nvGrpSpPr>
          <p:cNvPr id="208" name="Group 2"/>
          <p:cNvGrpSpPr/>
          <p:nvPr/>
        </p:nvGrpSpPr>
        <p:grpSpPr>
          <a:xfrm>
            <a:off x="676800" y="2418480"/>
            <a:ext cx="7625880" cy="864720"/>
            <a:chOff x="676800" y="2418480"/>
            <a:chExt cx="7625880" cy="864720"/>
          </a:xfrm>
        </p:grpSpPr>
        <p:sp>
          <p:nvSpPr>
            <p:cNvPr id="209" name="CustomShape 3"/>
            <p:cNvSpPr/>
            <p:nvPr/>
          </p:nvSpPr>
          <p:spPr>
            <a:xfrm>
              <a:off x="676800" y="2418480"/>
              <a:ext cx="76258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078"/>
                </a:lnSpc>
              </a:pPr>
              <a:r>
                <a:rPr b="0" lang="en-IN" sz="2570" spc="-1" strike="noStrike">
                  <a:solidFill>
                    <a:srgbClr val="ffffff"/>
                  </a:solidFill>
                  <a:latin typeface="HK Grotesk Bold"/>
                </a:rPr>
                <a:t>Strength</a:t>
              </a:r>
              <a:endParaRPr b="0" lang="en-IN" sz="2570" spc="-1" strike="noStrike">
                <a:latin typeface="Arial"/>
              </a:endParaRPr>
            </a:p>
          </p:txBody>
        </p:sp>
        <p:sp>
          <p:nvSpPr>
            <p:cNvPr id="210" name="CustomShape 4"/>
            <p:cNvSpPr/>
            <p:nvPr/>
          </p:nvSpPr>
          <p:spPr>
            <a:xfrm>
              <a:off x="676800" y="2944800"/>
              <a:ext cx="7625880" cy="338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1" name="CustomShape 5"/>
          <p:cNvSpPr/>
          <p:nvPr/>
        </p:nvSpPr>
        <p:spPr>
          <a:xfrm>
            <a:off x="12473280" y="3235680"/>
            <a:ext cx="7463880" cy="4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Access to Investment Capital</a:t>
            </a:r>
            <a:endParaRPr b="0" lang="en-IN" sz="2300" spc="-1" strike="noStrike">
              <a:latin typeface="Arial"/>
            </a:endParaRPr>
          </a:p>
        </p:txBody>
      </p:sp>
      <p:pic>
        <p:nvPicPr>
          <p:cNvPr id="212" name="Picture 9" descr=""/>
          <p:cNvPicPr/>
          <p:nvPr/>
        </p:nvPicPr>
        <p:blipFill>
          <a:blip r:embed="rId4"/>
          <a:srcRect l="0" t="0" r="0" b="81935"/>
          <a:stretch/>
        </p:blipFill>
        <p:spPr>
          <a:xfrm>
            <a:off x="12473280" y="2330280"/>
            <a:ext cx="2946240" cy="532440"/>
          </a:xfrm>
          <a:prstGeom prst="rect">
            <a:avLst/>
          </a:prstGeom>
          <a:ln>
            <a:noFill/>
          </a:ln>
        </p:spPr>
      </p:pic>
      <p:grpSp>
        <p:nvGrpSpPr>
          <p:cNvPr id="213" name="Group 6"/>
          <p:cNvGrpSpPr/>
          <p:nvPr/>
        </p:nvGrpSpPr>
        <p:grpSpPr>
          <a:xfrm>
            <a:off x="12586680" y="2418480"/>
            <a:ext cx="7625880" cy="864720"/>
            <a:chOff x="12586680" y="2418480"/>
            <a:chExt cx="7625880" cy="864720"/>
          </a:xfrm>
        </p:grpSpPr>
        <p:sp>
          <p:nvSpPr>
            <p:cNvPr id="214" name="CustomShape 7"/>
            <p:cNvSpPr/>
            <p:nvPr/>
          </p:nvSpPr>
          <p:spPr>
            <a:xfrm>
              <a:off x="12586680" y="2418480"/>
              <a:ext cx="76258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078"/>
                </a:lnSpc>
              </a:pPr>
              <a:r>
                <a:rPr b="0" lang="en-IN" sz="2570" spc="-1" strike="noStrike">
                  <a:solidFill>
                    <a:srgbClr val="ffffff"/>
                  </a:solidFill>
                  <a:latin typeface="HK Grotesk Bold"/>
                </a:rPr>
                <a:t>Weakness</a:t>
              </a:r>
              <a:endParaRPr b="0" lang="en-IN" sz="2570" spc="-1" strike="noStrike">
                <a:latin typeface="Arial"/>
              </a:endParaRPr>
            </a:p>
          </p:txBody>
        </p:sp>
        <p:sp>
          <p:nvSpPr>
            <p:cNvPr id="215" name="CustomShape 8"/>
            <p:cNvSpPr/>
            <p:nvPr/>
          </p:nvSpPr>
          <p:spPr>
            <a:xfrm>
              <a:off x="12586680" y="2944800"/>
              <a:ext cx="7625880" cy="338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6" name="CustomShape 9"/>
          <p:cNvSpPr/>
          <p:nvPr/>
        </p:nvSpPr>
        <p:spPr>
          <a:xfrm>
            <a:off x="12473280" y="7040160"/>
            <a:ext cx="7463880" cy="4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Emerging Competitors</a:t>
            </a:r>
            <a:endParaRPr b="0" lang="en-IN" sz="2300" spc="-1" strike="noStrike">
              <a:latin typeface="Arial"/>
            </a:endParaRPr>
          </a:p>
        </p:txBody>
      </p:sp>
      <p:pic>
        <p:nvPicPr>
          <p:cNvPr id="217" name="Picture 14" descr=""/>
          <p:cNvPicPr/>
          <p:nvPr/>
        </p:nvPicPr>
        <p:blipFill>
          <a:blip r:embed="rId5"/>
          <a:srcRect l="0" t="0" r="0" b="81935"/>
          <a:stretch/>
        </p:blipFill>
        <p:spPr>
          <a:xfrm>
            <a:off x="12500280" y="6308280"/>
            <a:ext cx="2946240" cy="532440"/>
          </a:xfrm>
          <a:prstGeom prst="rect">
            <a:avLst/>
          </a:prstGeom>
          <a:ln>
            <a:noFill/>
          </a:ln>
        </p:spPr>
      </p:pic>
      <p:grpSp>
        <p:nvGrpSpPr>
          <p:cNvPr id="218" name="Group 10"/>
          <p:cNvGrpSpPr/>
          <p:nvPr/>
        </p:nvGrpSpPr>
        <p:grpSpPr>
          <a:xfrm>
            <a:off x="12613320" y="6396480"/>
            <a:ext cx="7625880" cy="864360"/>
            <a:chOff x="12613320" y="6396480"/>
            <a:chExt cx="7625880" cy="864360"/>
          </a:xfrm>
        </p:grpSpPr>
        <p:sp>
          <p:nvSpPr>
            <p:cNvPr id="219" name="CustomShape 11"/>
            <p:cNvSpPr/>
            <p:nvPr/>
          </p:nvSpPr>
          <p:spPr>
            <a:xfrm>
              <a:off x="12613320" y="6396480"/>
              <a:ext cx="76258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078"/>
                </a:lnSpc>
              </a:pPr>
              <a:r>
                <a:rPr b="0" lang="en-IN" sz="2570" spc="-1" strike="noStrike">
                  <a:solidFill>
                    <a:srgbClr val="ffffff"/>
                  </a:solidFill>
                  <a:latin typeface="HK Grotesk Bold"/>
                </a:rPr>
                <a:t>Threat</a:t>
              </a:r>
              <a:endParaRPr b="0" lang="en-IN" sz="2570" spc="-1" strike="noStrike">
                <a:latin typeface="Arial"/>
              </a:endParaRPr>
            </a:p>
          </p:txBody>
        </p:sp>
        <p:sp>
          <p:nvSpPr>
            <p:cNvPr id="220" name="CustomShape 12"/>
            <p:cNvSpPr/>
            <p:nvPr/>
          </p:nvSpPr>
          <p:spPr>
            <a:xfrm>
              <a:off x="12613320" y="6922440"/>
              <a:ext cx="7625880" cy="338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" name="CustomShape 13"/>
          <p:cNvSpPr/>
          <p:nvPr/>
        </p:nvSpPr>
        <p:spPr>
          <a:xfrm>
            <a:off x="506880" y="7040160"/>
            <a:ext cx="7463880" cy="163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Supporting Government Policy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Trend in Audience for Domestic Services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Downfall of the market leader</a:t>
            </a:r>
            <a:endParaRPr b="0" lang="en-IN" sz="2300" spc="-1" strike="noStrike">
              <a:latin typeface="Arial"/>
            </a:endParaRPr>
          </a:p>
          <a:p>
            <a:pPr lvl="1" marL="496440" indent="-248040">
              <a:lnSpc>
                <a:spcPts val="3220"/>
              </a:lnSpc>
              <a:buClr>
                <a:srgbClr val="ffffff"/>
              </a:buClr>
              <a:buFont typeface="Arial"/>
              <a:buChar char="•"/>
            </a:pPr>
            <a:r>
              <a:rPr b="0" lang="en-IN" sz="2300" spc="-1" strike="noStrike">
                <a:solidFill>
                  <a:srgbClr val="ffffff"/>
                </a:solidFill>
                <a:latin typeface="Clear Sans Regular"/>
              </a:rPr>
              <a:t>Covid Crisis and Digital Boom</a:t>
            </a:r>
            <a:endParaRPr b="0" lang="en-IN" sz="2300" spc="-1" strike="noStrike">
              <a:latin typeface="Arial"/>
            </a:endParaRPr>
          </a:p>
        </p:txBody>
      </p:sp>
      <p:pic>
        <p:nvPicPr>
          <p:cNvPr id="222" name="Picture 19" descr=""/>
          <p:cNvPicPr/>
          <p:nvPr/>
        </p:nvPicPr>
        <p:blipFill>
          <a:blip r:embed="rId6"/>
          <a:srcRect l="0" t="0" r="0" b="81935"/>
          <a:stretch/>
        </p:blipFill>
        <p:spPr>
          <a:xfrm>
            <a:off x="506880" y="6308280"/>
            <a:ext cx="2946240" cy="532440"/>
          </a:xfrm>
          <a:prstGeom prst="rect">
            <a:avLst/>
          </a:prstGeom>
          <a:ln>
            <a:noFill/>
          </a:ln>
        </p:spPr>
      </p:pic>
      <p:grpSp>
        <p:nvGrpSpPr>
          <p:cNvPr id="223" name="Group 14"/>
          <p:cNvGrpSpPr/>
          <p:nvPr/>
        </p:nvGrpSpPr>
        <p:grpSpPr>
          <a:xfrm>
            <a:off x="620280" y="6396480"/>
            <a:ext cx="7625880" cy="864360"/>
            <a:chOff x="620280" y="6396480"/>
            <a:chExt cx="7625880" cy="864360"/>
          </a:xfrm>
        </p:grpSpPr>
        <p:sp>
          <p:nvSpPr>
            <p:cNvPr id="224" name="CustomShape 15"/>
            <p:cNvSpPr/>
            <p:nvPr/>
          </p:nvSpPr>
          <p:spPr>
            <a:xfrm>
              <a:off x="620280" y="6396480"/>
              <a:ext cx="76258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078"/>
                </a:lnSpc>
              </a:pPr>
              <a:r>
                <a:rPr b="0" lang="en-IN" sz="2570" spc="-1" strike="noStrike">
                  <a:solidFill>
                    <a:srgbClr val="ffffff"/>
                  </a:solidFill>
                  <a:latin typeface="HK Grotesk Bold"/>
                </a:rPr>
                <a:t>Opportunity</a:t>
              </a:r>
              <a:endParaRPr b="0" lang="en-IN" sz="2570" spc="-1" strike="noStrike">
                <a:latin typeface="Arial"/>
              </a:endParaRPr>
            </a:p>
          </p:txBody>
        </p:sp>
        <p:sp>
          <p:nvSpPr>
            <p:cNvPr id="225" name="CustomShape 16"/>
            <p:cNvSpPr/>
            <p:nvPr/>
          </p:nvSpPr>
          <p:spPr>
            <a:xfrm>
              <a:off x="620280" y="6922440"/>
              <a:ext cx="7625880" cy="338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6" name="Group 17"/>
          <p:cNvGrpSpPr/>
          <p:nvPr/>
        </p:nvGrpSpPr>
        <p:grpSpPr>
          <a:xfrm>
            <a:off x="6440400" y="2418480"/>
            <a:ext cx="5748120" cy="5759280"/>
            <a:chOff x="6440400" y="2418480"/>
            <a:chExt cx="5748120" cy="5759280"/>
          </a:xfrm>
        </p:grpSpPr>
        <p:pic>
          <p:nvPicPr>
            <p:cNvPr id="227" name="Picture 24" descr=""/>
            <p:cNvPicPr/>
            <p:nvPr/>
          </p:nvPicPr>
          <p:blipFill>
            <a:blip r:embed="rId7"/>
            <a:stretch/>
          </p:blipFill>
          <p:spPr>
            <a:xfrm>
              <a:off x="6440400" y="2418480"/>
              <a:ext cx="5748120" cy="575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5" descr=""/>
            <p:cNvPicPr/>
            <p:nvPr/>
          </p:nvPicPr>
          <p:blipFill>
            <a:blip r:embed="rId8"/>
            <a:srcRect l="0" t="0" r="73529" b="87759"/>
            <a:stretch/>
          </p:blipFill>
          <p:spPr>
            <a:xfrm>
              <a:off x="6835680" y="2550960"/>
              <a:ext cx="1521360" cy="704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9" name="CustomShape 18"/>
          <p:cNvSpPr/>
          <p:nvPr/>
        </p:nvSpPr>
        <p:spPr>
          <a:xfrm>
            <a:off x="896040" y="771480"/>
            <a:ext cx="663480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SWOT Analysis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230" name="CustomShape 19"/>
          <p:cNvSpPr/>
          <p:nvPr/>
        </p:nvSpPr>
        <p:spPr>
          <a:xfrm>
            <a:off x="-407880" y="9093960"/>
            <a:ext cx="19103760" cy="162864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0"/>
          <p:cNvSpPr/>
          <p:nvPr/>
        </p:nvSpPr>
        <p:spPr>
          <a:xfrm>
            <a:off x="-613080" y="9093960"/>
            <a:ext cx="19604160" cy="1548000"/>
          </a:xfrm>
          <a:prstGeom prst="rect">
            <a:avLst/>
          </a:prstGeom>
          <a:solidFill>
            <a:srgbClr val="1c25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1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3" name="Picture 30" descr=""/>
          <p:cNvPicPr/>
          <p:nvPr/>
        </p:nvPicPr>
        <p:blipFill>
          <a:blip r:embed="rId9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34" name="CustomShape 22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3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e6dcca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pic>
        <p:nvPicPr>
          <p:cNvPr id="236" name="Picture 33" descr=""/>
          <p:cNvPicPr/>
          <p:nvPr/>
        </p:nvPicPr>
        <p:blipFill>
          <a:blip r:embed="rId10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"/>
          <p:cNvSpPr/>
          <p:nvPr/>
        </p:nvSpPr>
        <p:spPr>
          <a:xfrm>
            <a:off x="2050200" y="6076440"/>
            <a:ext cx="286488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4201"/>
              </a:lnSpc>
            </a:pPr>
            <a:r>
              <a:rPr b="0" lang="en-IN" sz="2800" spc="86" strike="noStrike">
                <a:solidFill>
                  <a:srgbClr val="e6dcca"/>
                </a:solidFill>
                <a:latin typeface="Montserrat Light"/>
              </a:rPr>
              <a:t>World Class Experience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5798880" y="6085800"/>
            <a:ext cx="2864880" cy="14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3900"/>
              </a:lnSpc>
            </a:pPr>
            <a:r>
              <a:rPr b="0" lang="en-IN" sz="2600" spc="80" strike="noStrike">
                <a:solidFill>
                  <a:srgbClr val="e6dcca"/>
                </a:solidFill>
                <a:latin typeface="Montserrat Light"/>
              </a:rPr>
              <a:t>Professional Driver Experience</a:t>
            </a:r>
            <a:endParaRPr b="0" lang="en-IN" sz="2600" spc="-1" strike="noStrike"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9475560" y="6085800"/>
            <a:ext cx="2864880" cy="102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4051"/>
              </a:lnSpc>
            </a:pPr>
            <a:r>
              <a:rPr b="0" lang="en-IN" sz="2700" spc="83" strike="noStrike">
                <a:solidFill>
                  <a:srgbClr val="e6dcca"/>
                </a:solidFill>
                <a:latin typeface="Montserrat Light"/>
              </a:rPr>
              <a:t>Best Pricing of INR 3 per KM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13153680" y="6085800"/>
            <a:ext cx="286488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3750"/>
              </a:lnSpc>
            </a:pPr>
            <a:r>
              <a:rPr b="0" lang="en-IN" sz="2500" spc="77" strike="noStrike">
                <a:solidFill>
                  <a:srgbClr val="e6dcca"/>
                </a:solidFill>
                <a:latin typeface="Montserrat Light"/>
              </a:rPr>
              <a:t>All in all, best value proposition package</a:t>
            </a:r>
            <a:endParaRPr b="0" lang="en-IN" sz="2500" spc="-1" strike="noStrike"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Picture 9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45" name="CustomShape 8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6" name="Picture 11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pic>
        <p:nvPicPr>
          <p:cNvPr id="247" name="Picture 12" descr=""/>
          <p:cNvPicPr/>
          <p:nvPr/>
        </p:nvPicPr>
        <p:blipFill>
          <a:blip r:embed="rId3"/>
          <a:stretch/>
        </p:blipFill>
        <p:spPr>
          <a:xfrm>
            <a:off x="571320" y="3320640"/>
            <a:ext cx="16503840" cy="4511520"/>
          </a:xfrm>
          <a:prstGeom prst="rect">
            <a:avLst/>
          </a:prstGeom>
          <a:ln>
            <a:noFill/>
          </a:ln>
        </p:spPr>
      </p:pic>
      <p:sp>
        <p:nvSpPr>
          <p:cNvPr id="248" name="CustomShape 9"/>
          <p:cNvSpPr/>
          <p:nvPr/>
        </p:nvSpPr>
        <p:spPr>
          <a:xfrm>
            <a:off x="1028880" y="619200"/>
            <a:ext cx="495720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Financials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249" name="CustomShape 10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  <p:grpSp>
        <p:nvGrpSpPr>
          <p:cNvPr id="250" name="Group 11"/>
          <p:cNvGrpSpPr/>
          <p:nvPr/>
        </p:nvGrpSpPr>
        <p:grpSpPr>
          <a:xfrm>
            <a:off x="7271280" y="898560"/>
            <a:ext cx="7314840" cy="2066040"/>
            <a:chOff x="7271280" y="898560"/>
            <a:chExt cx="7314840" cy="2066040"/>
          </a:xfrm>
        </p:grpSpPr>
        <p:pic>
          <p:nvPicPr>
            <p:cNvPr id="251" name="Picture 16" descr=""/>
            <p:cNvPicPr/>
            <p:nvPr/>
          </p:nvPicPr>
          <p:blipFill>
            <a:blip r:embed="rId4"/>
            <a:stretch/>
          </p:blipFill>
          <p:spPr>
            <a:xfrm>
              <a:off x="7271280" y="898560"/>
              <a:ext cx="7314840" cy="2066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2" name="CustomShape 12"/>
            <p:cNvSpPr/>
            <p:nvPr/>
          </p:nvSpPr>
          <p:spPr>
            <a:xfrm>
              <a:off x="7271280" y="1062360"/>
              <a:ext cx="6988680" cy="1706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6718"/>
                </a:lnSpc>
              </a:pPr>
              <a:r>
                <a:rPr b="0" lang="en-IN" sz="4800" spc="-1" strike="noStrike">
                  <a:solidFill>
                    <a:srgbClr val="facb3d"/>
                  </a:solidFill>
                  <a:latin typeface="Open Sans"/>
                </a:rPr>
                <a:t>Capital Requirement</a:t>
              </a:r>
              <a:endParaRPr b="0" lang="en-IN" sz="4800" spc="-1" strike="noStrike">
                <a:latin typeface="Arial"/>
              </a:endParaRPr>
            </a:p>
            <a:p>
              <a:pPr algn="ctr">
                <a:lnSpc>
                  <a:spcPts val="6721"/>
                </a:lnSpc>
              </a:pPr>
              <a:r>
                <a:rPr b="0" lang="en-IN" sz="4800" spc="-1" strike="noStrike">
                  <a:solidFill>
                    <a:srgbClr val="ffffff"/>
                  </a:solidFill>
                  <a:latin typeface="Open Sans Bold"/>
                </a:rPr>
                <a:t>$50M</a:t>
              </a:r>
              <a:endParaRPr b="0" lang="en-IN" sz="4800" spc="-1" strike="noStrike">
                <a:latin typeface="Arial"/>
              </a:endParaRPr>
            </a:p>
          </p:txBody>
        </p:sp>
      </p:grp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-613080" y="9093960"/>
            <a:ext cx="19604160" cy="148320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-209880" y="9093960"/>
            <a:ext cx="2259720" cy="1418760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>
            <a:off x="1028880" y="619200"/>
            <a:ext cx="495720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6599"/>
              </a:lnSpc>
            </a:pPr>
            <a:r>
              <a:rPr b="0" lang="en-IN" sz="6000" spc="29" strike="noStrike">
                <a:solidFill>
                  <a:srgbClr val="fdd05a"/>
                </a:solidFill>
                <a:latin typeface="Montserrat Classic Bold"/>
              </a:rPr>
              <a:t>Financials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571320" y="2553120"/>
            <a:ext cx="6230520" cy="10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8481"/>
              </a:lnSpc>
            </a:pPr>
            <a:r>
              <a:rPr b="0" lang="en-IN" sz="5440" spc="171" strike="noStrike">
                <a:solidFill>
                  <a:srgbClr val="e6dcca"/>
                </a:solidFill>
                <a:latin typeface="Montserrat Light"/>
              </a:rPr>
              <a:t> </a:t>
            </a:r>
            <a:r>
              <a:rPr b="0" lang="en-IN" sz="5440" spc="171" strike="noStrike">
                <a:solidFill>
                  <a:srgbClr val="e6dcca"/>
                </a:solidFill>
                <a:latin typeface="Montserrat Light"/>
              </a:rPr>
              <a:t>Usage of Funds</a:t>
            </a:r>
            <a:endParaRPr b="0" lang="en-IN" sz="5440" spc="-1" strike="noStrike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-258120" y="9093960"/>
            <a:ext cx="2307960" cy="1370520"/>
          </a:xfrm>
          <a:prstGeom prst="rect">
            <a:avLst/>
          </a:prstGeom>
          <a:solidFill>
            <a:srgbClr val="e6dc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8" name="Picture 7" descr=""/>
          <p:cNvPicPr/>
          <p:nvPr/>
        </p:nvPicPr>
        <p:blipFill>
          <a:blip r:embed="rId1"/>
          <a:stretch/>
        </p:blipFill>
        <p:spPr>
          <a:xfrm>
            <a:off x="571320" y="9258480"/>
            <a:ext cx="907560" cy="907560"/>
          </a:xfrm>
          <a:prstGeom prst="rect">
            <a:avLst/>
          </a:prstGeom>
          <a:ln>
            <a:noFill/>
          </a:ln>
        </p:spPr>
      </p:pic>
      <p:sp>
        <p:nvSpPr>
          <p:cNvPr id="259" name="CustomShape 6"/>
          <p:cNvSpPr/>
          <p:nvPr/>
        </p:nvSpPr>
        <p:spPr>
          <a:xfrm>
            <a:off x="-226080" y="9093960"/>
            <a:ext cx="2275560" cy="1386360"/>
          </a:xfrm>
          <a:prstGeom prst="rect">
            <a:avLst/>
          </a:prstGeom>
          <a:solidFill>
            <a:srgbClr val="facb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0" name="Picture 9" descr=""/>
          <p:cNvPicPr/>
          <p:nvPr/>
        </p:nvPicPr>
        <p:blipFill>
          <a:blip r:embed="rId2"/>
          <a:stretch/>
        </p:blipFill>
        <p:spPr>
          <a:xfrm>
            <a:off x="0" y="9258480"/>
            <a:ext cx="2049840" cy="845280"/>
          </a:xfrm>
          <a:prstGeom prst="rect">
            <a:avLst/>
          </a:prstGeom>
          <a:ln>
            <a:noFill/>
          </a:ln>
        </p:spPr>
      </p:pic>
      <p:grpSp>
        <p:nvGrpSpPr>
          <p:cNvPr id="261" name="Group 7"/>
          <p:cNvGrpSpPr/>
          <p:nvPr/>
        </p:nvGrpSpPr>
        <p:grpSpPr>
          <a:xfrm>
            <a:off x="6998760" y="1693800"/>
            <a:ext cx="10103040" cy="7254000"/>
            <a:chOff x="6998760" y="1693800"/>
            <a:chExt cx="10103040" cy="7254000"/>
          </a:xfrm>
        </p:grpSpPr>
        <p:sp>
          <p:nvSpPr>
            <p:cNvPr id="262" name="CustomShape 8"/>
            <p:cNvSpPr/>
            <p:nvPr/>
          </p:nvSpPr>
          <p:spPr>
            <a:xfrm>
              <a:off x="15537240" y="7862760"/>
              <a:ext cx="1564560" cy="108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Hiring Drivers</a:t>
              </a:r>
              <a:endParaRPr b="0" lang="en-IN" sz="2040" spc="-1" strike="noStrike">
                <a:latin typeface="Arial"/>
              </a:endParaRPr>
            </a:p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40%</a:t>
              </a:r>
              <a:endParaRPr b="0" lang="en-IN" sz="2040" spc="-1" strike="noStrike">
                <a:latin typeface="Arial"/>
              </a:endParaRPr>
            </a:p>
          </p:txBody>
        </p:sp>
        <p:sp>
          <p:nvSpPr>
            <p:cNvPr id="263" name="CustomShape 9"/>
            <p:cNvSpPr/>
            <p:nvPr/>
          </p:nvSpPr>
          <p:spPr>
            <a:xfrm>
              <a:off x="15537240" y="1693800"/>
              <a:ext cx="1134000" cy="108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Marketing</a:t>
              </a:r>
              <a:endParaRPr b="0" lang="en-IN" sz="2040" spc="-1" strike="noStrike">
                <a:latin typeface="Arial"/>
              </a:endParaRPr>
            </a:p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20%</a:t>
              </a:r>
              <a:endParaRPr b="0" lang="en-IN" sz="2040" spc="-1" strike="noStrike">
                <a:latin typeface="Arial"/>
              </a:endParaRPr>
            </a:p>
          </p:txBody>
        </p:sp>
        <p:sp>
          <p:nvSpPr>
            <p:cNvPr id="264" name="CustomShape 10"/>
            <p:cNvSpPr/>
            <p:nvPr/>
          </p:nvSpPr>
          <p:spPr>
            <a:xfrm>
              <a:off x="8929800" y="1693800"/>
              <a:ext cx="2124720" cy="108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Car Hire Purchase</a:t>
              </a:r>
              <a:endParaRPr b="0" lang="en-IN" sz="2040" spc="-1" strike="noStrike">
                <a:latin typeface="Arial"/>
              </a:endParaRPr>
            </a:p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20%</a:t>
              </a:r>
              <a:endParaRPr b="0" lang="en-IN" sz="2040" spc="-1" strike="noStrike">
                <a:latin typeface="Arial"/>
              </a:endParaRPr>
            </a:p>
          </p:txBody>
        </p:sp>
        <p:sp>
          <p:nvSpPr>
            <p:cNvPr id="265" name="CustomShape 11"/>
            <p:cNvSpPr/>
            <p:nvPr/>
          </p:nvSpPr>
          <p:spPr>
            <a:xfrm>
              <a:off x="7870320" y="7019280"/>
              <a:ext cx="2340720" cy="108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Operating Expenses</a:t>
              </a:r>
              <a:endParaRPr b="0" lang="en-IN" sz="2040" spc="-1" strike="noStrike">
                <a:latin typeface="Arial"/>
              </a:endParaRPr>
            </a:p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10%</a:t>
              </a:r>
              <a:endParaRPr b="0" lang="en-IN" sz="2040" spc="-1" strike="noStrike">
                <a:latin typeface="Arial"/>
              </a:endParaRPr>
            </a:p>
          </p:txBody>
        </p:sp>
        <p:sp>
          <p:nvSpPr>
            <p:cNvPr id="266" name="CustomShape 12"/>
            <p:cNvSpPr/>
            <p:nvPr/>
          </p:nvSpPr>
          <p:spPr>
            <a:xfrm>
              <a:off x="6998760" y="4778280"/>
              <a:ext cx="2484360" cy="108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Product Development</a:t>
              </a:r>
              <a:endParaRPr b="0" lang="en-IN" sz="2040" spc="-1" strike="noStrike">
                <a:latin typeface="Arial"/>
              </a:endParaRPr>
            </a:p>
            <a:p>
              <a:pPr algn="ctr">
                <a:lnSpc>
                  <a:spcPts val="2849"/>
                </a:lnSpc>
              </a:pPr>
              <a:r>
                <a:rPr b="0" lang="en-IN" sz="2040" spc="-1" strike="noStrike">
                  <a:solidFill>
                    <a:srgbClr val="ffffff"/>
                  </a:solidFill>
                  <a:latin typeface="arial"/>
                </a:rPr>
                <a:t>10%</a:t>
              </a:r>
              <a:endParaRPr b="0" lang="en-IN" sz="2040" spc="-1" strike="noStrike">
                <a:latin typeface="Arial"/>
              </a:endParaRPr>
            </a:p>
          </p:txBody>
        </p:sp>
        <p:grpSp>
          <p:nvGrpSpPr>
            <p:cNvPr id="267" name="Group 13"/>
            <p:cNvGrpSpPr/>
            <p:nvPr/>
          </p:nvGrpSpPr>
          <p:grpSpPr>
            <a:xfrm>
              <a:off x="9955440" y="1873440"/>
              <a:ext cx="6897600" cy="6783120"/>
              <a:chOff x="9955440" y="1873440"/>
              <a:chExt cx="6897600" cy="6783120"/>
            </a:xfrm>
          </p:grpSpPr>
          <p:sp>
            <p:nvSpPr>
              <p:cNvPr id="268" name="CustomShape 14"/>
              <p:cNvSpPr/>
              <p:nvPr/>
            </p:nvSpPr>
            <p:spPr>
              <a:xfrm>
                <a:off x="13296240" y="1873440"/>
                <a:ext cx="3156480" cy="3269880"/>
              </a:xfrm>
              <a:custGeom>
                <a:avLst/>
                <a:gdLst/>
                <a:ah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36ebe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CustomShape 15"/>
              <p:cNvSpPr/>
              <p:nvPr/>
            </p:nvSpPr>
            <p:spPr>
              <a:xfrm>
                <a:off x="11244240" y="4132800"/>
                <a:ext cx="5608800" cy="4523760"/>
              </a:xfrm>
              <a:custGeom>
                <a:avLst/>
                <a:gdLst/>
                <a:ahLst/>
                <a:rect l="l" t="t" r="r" b="b"/>
                <a:pathLst>
                  <a:path w="2178391" h="1757065">
                    <a:moveTo>
                      <a:pt x="2004748" y="0"/>
                    </a:moveTo>
                    <a:cubicBezTo>
                      <a:pt x="2178391" y="534420"/>
                      <a:pt x="1980195" y="1119420"/>
                      <a:pt x="1517476" y="1438243"/>
                    </a:cubicBezTo>
                    <a:cubicBezTo>
                      <a:pt x="1054758" y="1757065"/>
                      <a:pt x="437529" y="1733908"/>
                      <a:pt x="0" y="1381311"/>
                    </a:cubicBezTo>
                    <a:lnTo>
                      <a:pt x="796906" y="392452"/>
                    </a:lnTo>
                    <a:close/>
                  </a:path>
                </a:pathLst>
              </a:custGeom>
              <a:solidFill>
                <a:srgbClr val="8584c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0" name="CustomShape 16"/>
              <p:cNvSpPr/>
              <p:nvPr/>
            </p:nvSpPr>
            <p:spPr>
              <a:xfrm>
                <a:off x="10139400" y="5143320"/>
                <a:ext cx="3156480" cy="2645280"/>
              </a:xfrm>
              <a:custGeom>
                <a:avLst/>
                <a:gdLst/>
                <a:ahLst/>
                <a:rect l="l" t="t" r="r" b="b"/>
                <a:pathLst>
                  <a:path w="1225947" h="1027452">
                    <a:moveTo>
                      <a:pt x="479460" y="1027452"/>
                    </a:moveTo>
                    <a:cubicBezTo>
                      <a:pt x="244894" y="857029"/>
                      <a:pt x="75703" y="611476"/>
                      <a:pt x="0" y="331594"/>
                    </a:cubicBezTo>
                    <a:lnTo>
                      <a:pt x="1225947" y="0"/>
                    </a:lnTo>
                    <a:close/>
                  </a:path>
                </a:pathLst>
              </a:custGeom>
              <a:solidFill>
                <a:srgbClr val="b59ddb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1" name="CustomShape 17"/>
              <p:cNvSpPr/>
              <p:nvPr/>
            </p:nvSpPr>
            <p:spPr>
              <a:xfrm>
                <a:off x="9955440" y="3978720"/>
                <a:ext cx="3340440" cy="2174760"/>
              </a:xfrm>
              <a:custGeom>
                <a:avLst/>
                <a:gdLst/>
                <a:ahLst/>
                <a:rect l="l" t="t" r="r" b="b"/>
                <a:pathLst>
                  <a:path w="1297438" h="844780">
                    <a:moveTo>
                      <a:pt x="89596" y="844780"/>
                    </a:moveTo>
                    <a:cubicBezTo>
                      <a:pt x="0" y="569031"/>
                      <a:pt x="7454" y="270926"/>
                      <a:pt x="110720" y="0"/>
                    </a:cubicBezTo>
                    <a:lnTo>
                      <a:pt x="1297438" y="452328"/>
                    </a:lnTo>
                    <a:close/>
                  </a:path>
                </a:pathLst>
              </a:custGeom>
              <a:solidFill>
                <a:srgbClr val="debae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CustomShape 18"/>
              <p:cNvSpPr/>
              <p:nvPr/>
            </p:nvSpPr>
            <p:spPr>
              <a:xfrm>
                <a:off x="10186200" y="1873440"/>
                <a:ext cx="3109680" cy="3269880"/>
              </a:xfrm>
              <a:custGeom>
                <a:avLst/>
                <a:gdLst/>
                <a:ah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ffdaf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3" name="CustomShape 19"/>
              <p:cNvSpPr/>
              <p:nvPr/>
            </p:nvSpPr>
            <p:spPr>
              <a:xfrm>
                <a:off x="13296240" y="1873440"/>
                <a:ext cx="360" cy="3269880"/>
              </a:xfrm>
              <a:custGeom>
                <a:avLst/>
                <a:gdLst/>
                <a:ah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c7b4d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74" name="CustomShape 20"/>
          <p:cNvSpPr/>
          <p:nvPr/>
        </p:nvSpPr>
        <p:spPr>
          <a:xfrm>
            <a:off x="2687040" y="9489600"/>
            <a:ext cx="132084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078"/>
              </a:lnSpc>
            </a:pPr>
            <a:r>
              <a:rPr b="0" lang="en-IN" sz="2200" spc="174" strike="noStrike">
                <a:solidFill>
                  <a:srgbClr val="1c1a1b"/>
                </a:solidFill>
                <a:latin typeface="Montserrat Classic"/>
              </a:rPr>
              <a:t>Paacab</a:t>
            </a:r>
            <a:endParaRPr b="0" lang="en-IN" sz="2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LibreOffice/6.0.7.3$Linux_X86_64 LibreOffice_project/00m0$Build-3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en-IN</dc:language>
  <cp:lastModifiedBy/>
  <dcterms:modified xsi:type="dcterms:W3CDTF">2020-11-01T18:15:15Z</dcterms:modified>
  <cp:revision>2</cp:revision>
  <dc:subject/>
  <dc:title>https://paacab.com/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0</vt:i4>
  </property>
</Properties>
</file>